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Hoofdtekst - niveau één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&quot;Typ hier een citaat.&quot;"/>
          <p:cNvSpPr txBox="1"/>
          <p:nvPr>
            <p:ph type="body" sz="quarter" idx="13"/>
          </p:nvPr>
        </p:nvSpPr>
        <p:spPr>
          <a:xfrm>
            <a:off x="1270000" y="4308599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 verbindingslijn 8"/>
          <p:cNvSpPr/>
          <p:nvPr/>
        </p:nvSpPr>
        <p:spPr>
          <a:xfrm>
            <a:off x="894078" y="7993784"/>
            <a:ext cx="11216643" cy="2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8" name="Rechte verbindingslijn 9"/>
          <p:cNvSpPr/>
          <p:nvPr/>
        </p:nvSpPr>
        <p:spPr>
          <a:xfrm>
            <a:off x="894078" y="2576590"/>
            <a:ext cx="11216643" cy="2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9" name="Afbeelding 11" descr="Afbeelding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kstvak 8"/>
          <p:cNvSpPr txBox="1"/>
          <p:nvPr/>
        </p:nvSpPr>
        <p:spPr>
          <a:xfrm>
            <a:off x="4541077" y="8114235"/>
            <a:ext cx="3922644" cy="39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 anchor="ctr">
            <a:normAutofit fontScale="100000" lnSpcReduction="0"/>
          </a:bodyPr>
          <a:lstStyle>
            <a:lvl1pPr defTabSz="1300480">
              <a:defRPr sz="1800">
                <a:solidFill>
                  <a:srgbClr val="F04E2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SHARING INNOVATION</a:t>
            </a:r>
          </a:p>
        </p:txBody>
      </p:sp>
      <p:sp>
        <p:nvSpPr>
          <p:cNvPr id="121" name="Titeltekst"/>
          <p:cNvSpPr txBox="1"/>
          <p:nvPr>
            <p:ph type="title"/>
          </p:nvPr>
        </p:nvSpPr>
        <p:spPr>
          <a:xfrm>
            <a:off x="894078" y="1422840"/>
            <a:ext cx="11216643" cy="1153751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22" name="Hoofdtekst - niveau één…"/>
          <p:cNvSpPr txBox="1"/>
          <p:nvPr>
            <p:ph type="body" idx="1"/>
          </p:nvPr>
        </p:nvSpPr>
        <p:spPr>
          <a:xfrm>
            <a:off x="894078" y="2993812"/>
            <a:ext cx="11216643" cy="4814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3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kst"/>
          <p:cNvSpPr txBox="1"/>
          <p:nvPr>
            <p:ph type="title"/>
          </p:nvPr>
        </p:nvSpPr>
        <p:spPr>
          <a:xfrm>
            <a:off x="894078" y="1422840"/>
            <a:ext cx="11216643" cy="1153751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31" name="Hoofdtekst - niveau één…"/>
          <p:cNvSpPr txBox="1"/>
          <p:nvPr>
            <p:ph type="body" idx="1"/>
          </p:nvPr>
        </p:nvSpPr>
        <p:spPr>
          <a:xfrm>
            <a:off x="894078" y="2993812"/>
            <a:ext cx="11216643" cy="4814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2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di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eltekst"/>
          <p:cNvSpPr txBox="1"/>
          <p:nvPr>
            <p:ph type="title"/>
          </p:nvPr>
        </p:nvSpPr>
        <p:spPr>
          <a:xfrm>
            <a:off x="1625599" y="2416386"/>
            <a:ext cx="9753603" cy="2546776"/>
          </a:xfrm>
          <a:prstGeom prst="rect">
            <a:avLst/>
          </a:prstGeom>
        </p:spPr>
        <p:txBody>
          <a:bodyPr lIns="48766" tIns="48766" rIns="48766" bIns="48766" anchor="b"/>
          <a:lstStyle>
            <a:lvl1pPr defTabSz="1300480">
              <a:lnSpc>
                <a:spcPct val="90000"/>
              </a:lnSpc>
              <a:defRPr sz="84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40" name="Hoofdtekst - niveau één…"/>
          <p:cNvSpPr txBox="1"/>
          <p:nvPr>
            <p:ph type="body" sz="quarter" idx="1"/>
          </p:nvPr>
        </p:nvSpPr>
        <p:spPr>
          <a:xfrm>
            <a:off x="1625599" y="5061372"/>
            <a:ext cx="9753603" cy="1766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lnSpc>
                <a:spcPct val="90000"/>
              </a:lnSpc>
              <a:spcBef>
                <a:spcPts val="1400"/>
              </a:spcBef>
              <a:buSzTx/>
              <a:buNone/>
              <a:defRPr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41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hte verbindingslijn 8"/>
          <p:cNvSpPr/>
          <p:nvPr/>
        </p:nvSpPr>
        <p:spPr>
          <a:xfrm>
            <a:off x="894078" y="7993785"/>
            <a:ext cx="11216644" cy="1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Rechte verbindingslijn 9"/>
          <p:cNvSpPr/>
          <p:nvPr/>
        </p:nvSpPr>
        <p:spPr>
          <a:xfrm>
            <a:off x="894078" y="2576591"/>
            <a:ext cx="11216644" cy="1"/>
          </a:xfrm>
          <a:prstGeom prst="line">
            <a:avLst/>
          </a:prstGeom>
          <a:ln w="3175">
            <a:solidFill>
              <a:srgbClr val="1E8BCD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50" name="Afbeelding 11" descr="Afbeelding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kstvak 8"/>
          <p:cNvSpPr txBox="1"/>
          <p:nvPr/>
        </p:nvSpPr>
        <p:spPr>
          <a:xfrm>
            <a:off x="4541077" y="8114235"/>
            <a:ext cx="3922644" cy="39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 anchor="ctr">
            <a:normAutofit fontScale="100000" lnSpcReduction="0"/>
          </a:bodyPr>
          <a:lstStyle>
            <a:lvl1pPr defTabSz="1300480">
              <a:defRPr sz="1800">
                <a:solidFill>
                  <a:srgbClr val="F04E2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SHARING INNOVATION</a:t>
            </a:r>
          </a:p>
        </p:txBody>
      </p:sp>
      <p:sp>
        <p:nvSpPr>
          <p:cNvPr id="152" name="Titeltekst"/>
          <p:cNvSpPr txBox="1"/>
          <p:nvPr>
            <p:ph type="title"/>
          </p:nvPr>
        </p:nvSpPr>
        <p:spPr>
          <a:xfrm>
            <a:off x="894078" y="1422840"/>
            <a:ext cx="11216643" cy="1153751"/>
          </a:xfrm>
          <a:prstGeom prst="rect">
            <a:avLst/>
          </a:prstGeom>
        </p:spPr>
        <p:txBody>
          <a:bodyPr lIns="48766" tIns="48766" rIns="48766" bIns="48766"/>
          <a:lstStyle>
            <a:lvl1pPr algn="l" defTabSz="1300480">
              <a:lnSpc>
                <a:spcPct val="90000"/>
              </a:lnSpc>
              <a:defRPr sz="6200">
                <a:solidFill>
                  <a:srgbClr val="5A9BD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Titeltekst</a:t>
            </a:r>
          </a:p>
        </p:txBody>
      </p:sp>
      <p:sp>
        <p:nvSpPr>
          <p:cNvPr id="153" name="Hoofdtekst - niveau één…"/>
          <p:cNvSpPr txBox="1"/>
          <p:nvPr>
            <p:ph type="body" idx="1"/>
          </p:nvPr>
        </p:nvSpPr>
        <p:spPr>
          <a:xfrm>
            <a:off x="894078" y="2993812"/>
            <a:ext cx="11216643" cy="4814150"/>
          </a:xfrm>
          <a:prstGeom prst="rect">
            <a:avLst/>
          </a:prstGeom>
        </p:spPr>
        <p:txBody>
          <a:bodyPr lIns="48766" tIns="48766" rIns="48766" bIns="48766" anchor="t"/>
          <a:lstStyle>
            <a:lvl1pPr marL="310241" indent="-310241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48738" indent="-434338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 defTabSz="1300480">
              <a:lnSpc>
                <a:spcPct val="90000"/>
              </a:lnSpc>
              <a:spcBef>
                <a:spcPts val="1400"/>
              </a:spcBef>
              <a:buSzPct val="100000"/>
              <a:buFont typeface="Arial"/>
              <a:defRPr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4" name="Dianummer"/>
          <p:cNvSpPr txBox="1"/>
          <p:nvPr>
            <p:ph type="sldNum" sz="quarter" idx="2"/>
          </p:nvPr>
        </p:nvSpPr>
        <p:spPr>
          <a:xfrm>
            <a:off x="11787368" y="8024624"/>
            <a:ext cx="323355" cy="338833"/>
          </a:xfrm>
          <a:prstGeom prst="rect">
            <a:avLst/>
          </a:prstGeom>
        </p:spPr>
        <p:txBody>
          <a:bodyPr lIns="48766" tIns="48766" rIns="48766" bIns="48766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/>
          <p:nvPr>
            <p:ph type="pic" idx="13"/>
          </p:nvPr>
        </p:nvSpPr>
        <p:spPr>
          <a:xfrm>
            <a:off x="1619250" y="673100"/>
            <a:ext cx="9758017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ks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2" name="Hoofdtekst - niveau één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/>
          <p:nvPr>
            <p:ph type="pic" sz="half" idx="13"/>
          </p:nvPr>
        </p:nvSpPr>
        <p:spPr>
          <a:xfrm>
            <a:off x="6718300" y="638918"/>
            <a:ext cx="5334002" cy="82169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ks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Hoofdtekst - niveau één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Hoofdtekst - niveau één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Afbeelding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Afbeelding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mailto:info@hollandcircularhotspot.nl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hollandcircularhotspot.nl/" TargetMode="External"/><Relationship Id="rId3" Type="http://schemas.openxmlformats.org/officeDocument/2006/relationships/hyperlink" Target="mailto:info@circularhotspot.nl" TargetMode="External"/><Relationship Id="rId4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Holland Circular Hotspot self service slide package Priority sectors and best practices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</p:spPr>
        <p:txBody>
          <a:bodyPr/>
          <a:lstStyle/>
          <a:p>
            <a:pPr defTabSz="832176">
              <a:defRPr sz="3700"/>
            </a:pPr>
            <a:r>
              <a:t>Holland Circular Hotspot self service slide package</a:t>
            </a:r>
            <a:br/>
            <a:r>
              <a:rPr sz="2200">
                <a:solidFill>
                  <a:srgbClr val="F36722"/>
                </a:solidFill>
              </a:rPr>
              <a:t>Priority sectors and best practices</a:t>
            </a:r>
          </a:p>
        </p:txBody>
      </p:sp>
      <p:sp>
        <p:nvSpPr>
          <p:cNvPr id="164" name="How to use the HCH slide package:…"/>
          <p:cNvSpPr txBox="1"/>
          <p:nvPr>
            <p:ph type="body" idx="1"/>
          </p:nvPr>
        </p:nvSpPr>
        <p:spPr>
          <a:xfrm>
            <a:off x="894078" y="2993812"/>
            <a:ext cx="11216644" cy="4814150"/>
          </a:xfrm>
          <a:prstGeom prst="rect">
            <a:avLst/>
          </a:prstGeom>
        </p:spPr>
        <p:txBody>
          <a:bodyPr/>
          <a:lstStyle/>
          <a:p>
            <a:pPr marL="0" indent="0" defTabSz="1209446">
              <a:spcBef>
                <a:spcPts val="1300"/>
              </a:spcBef>
              <a:buSzTx/>
              <a:buNone/>
              <a:defRPr sz="3500"/>
            </a:pPr>
            <a:r>
              <a:t>How to use the HCH slide package: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This presentation is made available for your use.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Please pick out the slides that fit CE in your region.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Always use the HCH logo and slogan ‘Sharing innovation’ in each slide.</a:t>
            </a:r>
          </a:p>
          <a:p>
            <a:pPr marL="288525" indent="-288525" defTabSz="1209446">
              <a:spcBef>
                <a:spcPts val="1300"/>
              </a:spcBef>
              <a:defRPr sz="3500"/>
            </a:pPr>
            <a:r>
              <a:t>If you have any questions or feedback, please contact us: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info@hollandcircularhotspot.nl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el 1"/>
          <p:cNvSpPr txBox="1"/>
          <p:nvPr>
            <p:ph type="title"/>
          </p:nvPr>
        </p:nvSpPr>
        <p:spPr>
          <a:xfrm>
            <a:off x="894078" y="1422840"/>
            <a:ext cx="9732214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968596">
              <a:defRPr sz="4500">
                <a:solidFill>
                  <a:srgbClr val="FFFFFF"/>
                </a:solidFill>
              </a:defRPr>
            </a:lvl1pPr>
          </a:lstStyle>
          <a:p>
            <a:pPr/>
            <a:r>
              <a:t>MADASTER – MATERIAL PASSPORT</a:t>
            </a:r>
          </a:p>
        </p:txBody>
      </p:sp>
      <p:sp>
        <p:nvSpPr>
          <p:cNvPr id="204" name="Tekstvak 3"/>
          <p:cNvSpPr txBox="1"/>
          <p:nvPr/>
        </p:nvSpPr>
        <p:spPr>
          <a:xfrm>
            <a:off x="-2" y="6790246"/>
            <a:ext cx="6468182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Using material passports, we can reuse building materials and eliminate waste</a:t>
            </a:r>
          </a:p>
        </p:txBody>
      </p:sp>
      <p:pic>
        <p:nvPicPr>
          <p:cNvPr id="20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kstvak 5"/>
          <p:cNvSpPr txBox="1"/>
          <p:nvPr/>
        </p:nvSpPr>
        <p:spPr>
          <a:xfrm>
            <a:off x="3444649" y="7804911"/>
            <a:ext cx="3017522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www.madaster.com/en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el 1"/>
          <p:cNvSpPr txBox="1"/>
          <p:nvPr>
            <p:ph type="title"/>
          </p:nvPr>
        </p:nvSpPr>
        <p:spPr>
          <a:xfrm>
            <a:off x="894078" y="1422840"/>
            <a:ext cx="9732214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929061">
              <a:defRPr sz="4400">
                <a:solidFill>
                  <a:srgbClr val="FFFFFF"/>
                </a:solidFill>
              </a:defRPr>
            </a:lvl1pPr>
          </a:lstStyle>
          <a:p>
            <a:pPr/>
            <a:r>
              <a:t>BLUE CITY – CIRCULAR INCUBATOR </a:t>
            </a:r>
          </a:p>
        </p:txBody>
      </p:sp>
      <p:sp>
        <p:nvSpPr>
          <p:cNvPr id="209" name="Tekstvak 3"/>
          <p:cNvSpPr txBox="1"/>
          <p:nvPr/>
        </p:nvSpPr>
        <p:spPr>
          <a:xfrm>
            <a:off x="-2" y="7012929"/>
            <a:ext cx="7420390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For the office wing 90% of the materials used  were of  locally 'harvested' reused material</a:t>
            </a:r>
          </a:p>
        </p:txBody>
      </p:sp>
      <p:pic>
        <p:nvPicPr>
          <p:cNvPr id="21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kstvak 5"/>
          <p:cNvSpPr txBox="1"/>
          <p:nvPr/>
        </p:nvSpPr>
        <p:spPr>
          <a:xfrm>
            <a:off x="4402666" y="8030643"/>
            <a:ext cx="3017522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www.bluecity.nl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el 1"/>
          <p:cNvSpPr txBox="1"/>
          <p:nvPr>
            <p:ph type="title"/>
          </p:nvPr>
        </p:nvSpPr>
        <p:spPr>
          <a:xfrm>
            <a:off x="894078" y="1422840"/>
            <a:ext cx="9732214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851164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C-BÈTA – CIRCULAR BUSINESS CENTRE </a:t>
            </a:r>
          </a:p>
        </p:txBody>
      </p:sp>
      <p:sp>
        <p:nvSpPr>
          <p:cNvPr id="214" name="Tekstvak 3"/>
          <p:cNvSpPr txBox="1"/>
          <p:nvPr/>
        </p:nvSpPr>
        <p:spPr>
          <a:xfrm>
            <a:off x="-4" y="6937565"/>
            <a:ext cx="929461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/>
          <a:p>
            <a: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 old farm was transformed in a ‘circular paradise’ with the use of discarded and circular materials and products</a:t>
            </a:r>
            <a:r>
              <a:rPr i="1" sz="240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21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Tekstvak 5"/>
          <p:cNvSpPr txBox="1"/>
          <p:nvPr/>
        </p:nvSpPr>
        <p:spPr>
          <a:xfrm>
            <a:off x="6272107" y="7955574"/>
            <a:ext cx="3017523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www.c-beta.nl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el 1"/>
          <p:cNvSpPr txBox="1"/>
          <p:nvPr>
            <p:ph type="title"/>
          </p:nvPr>
        </p:nvSpPr>
        <p:spPr>
          <a:xfrm>
            <a:off x="894078" y="1422840"/>
            <a:ext cx="7425168" cy="1153751"/>
          </a:xfrm>
          <a:prstGeom prst="rect">
            <a:avLst/>
          </a:prstGeom>
          <a:solidFill>
            <a:srgbClr val="808080">
              <a:alpha val="10000"/>
            </a:srgbClr>
          </a:solidFill>
        </p:spPr>
        <p:txBody>
          <a:bodyPr/>
          <a:lstStyle>
            <a:lvl1pPr defTabSz="872360"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CIRCL – CIRCULAR PAVILLION</a:t>
            </a:r>
          </a:p>
        </p:txBody>
      </p:sp>
      <p:sp>
        <p:nvSpPr>
          <p:cNvPr id="219" name="Tekstvak 3"/>
          <p:cNvSpPr txBox="1"/>
          <p:nvPr/>
        </p:nvSpPr>
        <p:spPr>
          <a:xfrm>
            <a:off x="-2" y="2730131"/>
            <a:ext cx="11073208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Many construction parts are made of second life materials. The wooden framework and other part are constructed for optimal re-use</a:t>
            </a:r>
          </a:p>
        </p:txBody>
      </p:sp>
      <p:pic>
        <p:nvPicPr>
          <p:cNvPr id="22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ekstvak 5"/>
          <p:cNvSpPr txBox="1"/>
          <p:nvPr/>
        </p:nvSpPr>
        <p:spPr>
          <a:xfrm>
            <a:off x="-2" y="7901389"/>
            <a:ext cx="3017524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www.circl.nl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el 1"/>
          <p:cNvSpPr txBox="1"/>
          <p:nvPr>
            <p:ph type="title"/>
          </p:nvPr>
        </p:nvSpPr>
        <p:spPr>
          <a:xfrm>
            <a:off x="894079" y="1422840"/>
            <a:ext cx="8840397" cy="1153751"/>
          </a:xfrm>
          <a:prstGeom prst="rect">
            <a:avLst/>
          </a:prstGeom>
          <a:solidFill>
            <a:srgbClr val="808080">
              <a:alpha val="32000"/>
            </a:srgbClr>
          </a:solidFill>
        </p:spPr>
        <p:txBody>
          <a:bodyPr/>
          <a:lstStyle>
            <a:lvl1pPr defTabSz="841929"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RAU ARCHITECTS – LIANDER OFFICE </a:t>
            </a:r>
          </a:p>
        </p:txBody>
      </p:sp>
      <p:sp>
        <p:nvSpPr>
          <p:cNvPr id="224" name="Tekstvak 3"/>
          <p:cNvSpPr txBox="1"/>
          <p:nvPr/>
        </p:nvSpPr>
        <p:spPr>
          <a:xfrm>
            <a:off x="-2" y="6504072"/>
            <a:ext cx="8128004" cy="23327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Several old buildings were transformed into one new office with 80% of the on-site material reused</a:t>
            </a:r>
          </a:p>
        </p:txBody>
      </p:sp>
      <p:pic>
        <p:nvPicPr>
          <p:cNvPr id="22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kstvak 5"/>
          <p:cNvSpPr txBox="1"/>
          <p:nvPr/>
        </p:nvSpPr>
        <p:spPr>
          <a:xfrm>
            <a:off x="-3" y="8140444"/>
            <a:ext cx="3017524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www.rau.eu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/>
          <p:nvPr>
            <p:ph type="title"/>
          </p:nvPr>
        </p:nvSpPr>
        <p:spPr>
          <a:xfrm>
            <a:off x="894079" y="1422840"/>
            <a:ext cx="8840397" cy="1153751"/>
          </a:xfrm>
          <a:prstGeom prst="rect">
            <a:avLst/>
          </a:prstGeom>
          <a:solidFill>
            <a:srgbClr val="808080">
              <a:alpha val="32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THE MOBILE FACTORY</a:t>
            </a:r>
          </a:p>
        </p:txBody>
      </p:sp>
      <p:sp>
        <p:nvSpPr>
          <p:cNvPr id="229" name="Tekstvak 3"/>
          <p:cNvSpPr txBox="1"/>
          <p:nvPr/>
        </p:nvSpPr>
        <p:spPr>
          <a:xfrm>
            <a:off x="-2" y="7122731"/>
            <a:ext cx="812800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Rubble from natural disasters is shaped in large ‘Lego’ bricks and so regenerated for new buildings</a:t>
            </a:r>
          </a:p>
        </p:txBody>
      </p:sp>
      <p:pic>
        <p:nvPicPr>
          <p:cNvPr id="23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kstvak 5"/>
          <p:cNvSpPr txBox="1"/>
          <p:nvPr/>
        </p:nvSpPr>
        <p:spPr>
          <a:xfrm>
            <a:off x="5107092" y="8126897"/>
            <a:ext cx="3017522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www.themobilefactory.org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/>
          <p:nvPr>
            <p:ph type="title"/>
          </p:nvPr>
        </p:nvSpPr>
        <p:spPr>
          <a:xfrm>
            <a:off x="894080" y="1422840"/>
            <a:ext cx="10332123" cy="1153751"/>
          </a:xfrm>
          <a:prstGeom prst="rect">
            <a:avLst/>
          </a:prstGeom>
          <a:solidFill>
            <a:srgbClr val="808080">
              <a:alpha val="49000"/>
            </a:srgbClr>
          </a:solidFill>
        </p:spPr>
        <p:txBody>
          <a:bodyPr/>
          <a:lstStyle>
            <a:lvl1pPr defTabSz="852072">
              <a:defRPr sz="3900">
                <a:solidFill>
                  <a:srgbClr val="FFFFFF"/>
                </a:solidFill>
              </a:defRPr>
            </a:lvl1pPr>
          </a:lstStyle>
          <a:p>
            <a:pPr/>
            <a:r>
              <a:t>SMARTCRUSHER – CONCRETE RECYCLING</a:t>
            </a:r>
          </a:p>
        </p:txBody>
      </p:sp>
      <p:sp>
        <p:nvSpPr>
          <p:cNvPr id="234" name="Tekstvak 3"/>
          <p:cNvSpPr txBox="1"/>
          <p:nvPr/>
        </p:nvSpPr>
        <p:spPr>
          <a:xfrm>
            <a:off x="-2" y="6676194"/>
            <a:ext cx="7477764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Recovered cementstone can be reused directly CO2-free in the production of new concrete</a:t>
            </a:r>
          </a:p>
        </p:txBody>
      </p:sp>
      <p:pic>
        <p:nvPicPr>
          <p:cNvPr id="23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ekstvak 5"/>
          <p:cNvSpPr txBox="1"/>
          <p:nvPr/>
        </p:nvSpPr>
        <p:spPr>
          <a:xfrm>
            <a:off x="4456853" y="7684641"/>
            <a:ext cx="3017522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www.slimbreker.nl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el 1"/>
          <p:cNvSpPr txBox="1"/>
          <p:nvPr>
            <p:ph type="title"/>
          </p:nvPr>
        </p:nvSpPr>
        <p:spPr>
          <a:xfrm>
            <a:off x="894078" y="1422840"/>
            <a:ext cx="7494021" cy="1153751"/>
          </a:xfrm>
          <a:prstGeom prst="rect">
            <a:avLst/>
          </a:prstGeom>
          <a:solidFill>
            <a:srgbClr val="808080">
              <a:alpha val="22000"/>
            </a:srgbClr>
          </a:solidFill>
        </p:spPr>
        <p:txBody>
          <a:bodyPr/>
          <a:lstStyle>
            <a:lvl1pPr defTabSz="891217"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DENIMTEX - WALL COVERING</a:t>
            </a:r>
          </a:p>
        </p:txBody>
      </p:sp>
      <p:sp>
        <p:nvSpPr>
          <p:cNvPr id="239" name="Tekstvak 3"/>
          <p:cNvSpPr txBox="1"/>
          <p:nvPr/>
        </p:nvSpPr>
        <p:spPr>
          <a:xfrm>
            <a:off x="-3" y="6676194"/>
            <a:ext cx="9682669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Textile fibers are processed into a sound-absorbing, moisture-regulating paste that is applied to walls and ceilings</a:t>
            </a:r>
          </a:p>
        </p:txBody>
      </p:sp>
      <p:pic>
        <p:nvPicPr>
          <p:cNvPr id="24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kstvak 5"/>
          <p:cNvSpPr txBox="1"/>
          <p:nvPr/>
        </p:nvSpPr>
        <p:spPr>
          <a:xfrm>
            <a:off x="6664960" y="7684641"/>
            <a:ext cx="3017522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www.denimtex.nl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el 1"/>
          <p:cNvSpPr txBox="1"/>
          <p:nvPr>
            <p:ph type="title"/>
          </p:nvPr>
        </p:nvSpPr>
        <p:spPr>
          <a:xfrm>
            <a:off x="894078" y="1422840"/>
            <a:ext cx="10845711" cy="1153751"/>
          </a:xfrm>
          <a:prstGeom prst="rect">
            <a:avLst/>
          </a:prstGeom>
          <a:solidFill>
            <a:srgbClr val="808080">
              <a:alpha val="22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TARKETT – CARPET TILES</a:t>
            </a:r>
          </a:p>
        </p:txBody>
      </p:sp>
      <p:sp>
        <p:nvSpPr>
          <p:cNvPr id="244" name="Tekstvak 3"/>
          <p:cNvSpPr txBox="1"/>
          <p:nvPr/>
        </p:nvSpPr>
        <p:spPr>
          <a:xfrm>
            <a:off x="-3" y="6676194"/>
            <a:ext cx="8175298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Residual lime from the production of drinking water is used for the production of EcoBase carpet tiles</a:t>
            </a:r>
          </a:p>
        </p:txBody>
      </p:sp>
      <p:pic>
        <p:nvPicPr>
          <p:cNvPr id="24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kstvak 5"/>
          <p:cNvSpPr txBox="1"/>
          <p:nvPr/>
        </p:nvSpPr>
        <p:spPr>
          <a:xfrm>
            <a:off x="5161281" y="7684641"/>
            <a:ext cx="3017522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www.tarkett.nl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jdelijke aanduiding voor inhoud 2"/>
          <p:cNvSpPr txBox="1"/>
          <p:nvPr>
            <p:ph type="body" sz="half" idx="1"/>
          </p:nvPr>
        </p:nvSpPr>
        <p:spPr>
          <a:xfrm>
            <a:off x="5268271" y="3892970"/>
            <a:ext cx="7736531" cy="4641432"/>
          </a:xfrm>
          <a:prstGeom prst="rect">
            <a:avLst/>
          </a:prstGeom>
        </p:spPr>
        <p:txBody>
          <a:bodyPr/>
          <a:lstStyle/>
          <a:p>
            <a:pPr marL="0" indent="0" algn="ctr" defTabSz="1248460">
              <a:spcBef>
                <a:spcPts val="1300"/>
              </a:spcBef>
              <a:buSzTx/>
              <a:buNone/>
              <a:defRPr sz="5900">
                <a:solidFill>
                  <a:srgbClr val="1A81C4"/>
                </a:solidFill>
              </a:defRPr>
            </a:pPr>
            <a:r>
              <a:t>JOIN THE GLOBAL </a:t>
            </a:r>
          </a:p>
          <a:p>
            <a:pPr marL="0" indent="0" algn="ctr" defTabSz="1248460">
              <a:spcBef>
                <a:spcPts val="1300"/>
              </a:spcBef>
              <a:buSzTx/>
              <a:buNone/>
              <a:defRPr sz="5900">
                <a:solidFill>
                  <a:srgbClr val="1A81C4"/>
                </a:solidFill>
              </a:defRPr>
            </a:pPr>
            <a:r>
              <a:t>CIRCULAR COMMUNITY</a:t>
            </a:r>
          </a:p>
          <a:p>
            <a:pPr marL="0" indent="0" algn="ctr" defTabSz="1248460">
              <a:spcBef>
                <a:spcPts val="1300"/>
              </a:spcBef>
              <a:buSzTx/>
              <a:buNone/>
              <a:defRPr sz="5900"/>
            </a:pPr>
          </a:p>
          <a:p>
            <a:pPr marL="0" indent="0" algn="ctr" defTabSz="1248460">
              <a:spcBef>
                <a:spcPts val="1300"/>
              </a:spcBef>
              <a:buSzTx/>
              <a:buNone/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www.hollandcircularhotspot.nl</a:t>
            </a:r>
            <a:endParaRPr>
              <a:solidFill>
                <a:srgbClr val="F04E23"/>
              </a:solidFill>
              <a:uFill>
                <a:solidFill>
                  <a:srgbClr val="0563C1"/>
                </a:solidFill>
              </a:uFill>
            </a:endParaRPr>
          </a:p>
          <a:p>
            <a:pPr marL="0" indent="0" algn="ctr" defTabSz="1248460">
              <a:spcBef>
                <a:spcPts val="1300"/>
              </a:spcBef>
              <a:buSzTx/>
              <a:buNone/>
              <a:defRPr sz="3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info@circularhotspot.nl</a:t>
            </a:r>
          </a:p>
        </p:txBody>
      </p:sp>
      <p:pic>
        <p:nvPicPr>
          <p:cNvPr id="249" name="Afbeelding 3" descr="Afbeelding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056" y="1500552"/>
            <a:ext cx="5405824" cy="5754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el 1"/>
          <p:cNvSpPr txBox="1"/>
          <p:nvPr>
            <p:ph type="title"/>
          </p:nvPr>
        </p:nvSpPr>
        <p:spPr>
          <a:xfrm>
            <a:off x="7195449" y="1901951"/>
            <a:ext cx="5023646" cy="387986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5B9BD5"/>
                </a:solidFill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67" name="Ondertitel 2"/>
          <p:cNvSpPr txBox="1"/>
          <p:nvPr>
            <p:ph type="body" sz="quarter" idx="1"/>
          </p:nvPr>
        </p:nvSpPr>
        <p:spPr>
          <a:xfrm>
            <a:off x="7195447" y="5929474"/>
            <a:ext cx="5809354" cy="1922177"/>
          </a:xfrm>
          <a:prstGeom prst="rect">
            <a:avLst/>
          </a:prstGeom>
        </p:spPr>
        <p:txBody>
          <a:bodyPr/>
          <a:lstStyle/>
          <a:p>
            <a:pPr algn="l">
              <a:defRPr b="1">
                <a:solidFill>
                  <a:srgbClr val="F36722"/>
                </a:solidFill>
              </a:defRPr>
            </a:pPr>
            <a:r>
              <a:t>Presenter</a:t>
            </a:r>
          </a:p>
          <a:p>
            <a:pPr algn="l">
              <a:defRPr b="1">
                <a:solidFill>
                  <a:srgbClr val="F36722"/>
                </a:solidFill>
              </a:defRPr>
            </a:pPr>
          </a:p>
          <a:p>
            <a:pPr algn="l">
              <a:defRPr b="1">
                <a:solidFill>
                  <a:srgbClr val="F36722"/>
                </a:solidFill>
              </a:defRPr>
            </a:pPr>
            <a:r>
              <a:t>Date Month Year</a:t>
            </a:r>
          </a:p>
        </p:txBody>
      </p:sp>
      <p:pic>
        <p:nvPicPr>
          <p:cNvPr id="168" name="Afbeelding 5" descr="Afbeelding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171" y="1440947"/>
            <a:ext cx="6515949" cy="6935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IORITY SECTORS In the Dutch transition agenda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</p:spPr>
        <p:txBody>
          <a:bodyPr/>
          <a:lstStyle/>
          <a:p>
            <a:pPr defTabSz="1014374">
              <a:defRPr sz="4800"/>
            </a:pPr>
            <a:r>
              <a:t>PRIORITY SECTORS</a:t>
            </a:r>
            <a:br/>
            <a:r>
              <a:rPr sz="2600">
                <a:solidFill>
                  <a:srgbClr val="ED7D31"/>
                </a:solidFill>
              </a:rPr>
              <a:t>In the Dutch transition agenda</a:t>
            </a:r>
          </a:p>
        </p:txBody>
      </p:sp>
      <p:sp>
        <p:nvSpPr>
          <p:cNvPr id="171" name="Food and biomass…"/>
          <p:cNvSpPr txBox="1"/>
          <p:nvPr>
            <p:ph type="body" idx="1"/>
          </p:nvPr>
        </p:nvSpPr>
        <p:spPr>
          <a:xfrm>
            <a:off x="894078" y="2993812"/>
            <a:ext cx="11216644" cy="481415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A9A9A9"/>
                </a:solidFill>
              </a:defRPr>
            </a:pPr>
            <a:r>
              <a:t>Food and biomass</a:t>
            </a:r>
          </a:p>
          <a:p>
            <a:pPr>
              <a:defRPr>
                <a:solidFill>
                  <a:srgbClr val="A9A9A9"/>
                </a:solidFill>
              </a:defRPr>
            </a:pPr>
            <a:r>
              <a:t>Plastics</a:t>
            </a:r>
          </a:p>
          <a:p>
            <a:pPr>
              <a:defRPr>
                <a:solidFill>
                  <a:srgbClr val="A7A7A7"/>
                </a:solidFill>
              </a:defRPr>
            </a:pPr>
            <a:r>
              <a:t>Manufacturing industry</a:t>
            </a:r>
          </a:p>
          <a:p>
            <a:pPr/>
            <a:r>
              <a:t>Construction</a:t>
            </a:r>
          </a:p>
          <a:p>
            <a:pPr>
              <a:defRPr>
                <a:solidFill>
                  <a:srgbClr val="A7A7A7"/>
                </a:solidFill>
              </a:defRPr>
            </a:pPr>
            <a:r>
              <a:t>Consumer goods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</p:spPr>
        <p:txBody>
          <a:bodyPr/>
          <a:lstStyle/>
          <a:p>
            <a:pPr defTabSz="1006830">
              <a:defRPr sz="4700"/>
            </a:pPr>
            <a:r>
              <a:t>CONSTRUCTION</a:t>
            </a:r>
            <a:br/>
            <a:r>
              <a:rPr sz="2600">
                <a:solidFill>
                  <a:srgbClr val="F36722"/>
                </a:solidFill>
              </a:rPr>
              <a:t>Commitment and priorities</a:t>
            </a:r>
          </a:p>
        </p:txBody>
      </p:sp>
      <p:pic>
        <p:nvPicPr>
          <p:cNvPr id="174" name="Afbeelding 3" descr="Afbeelding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078" y="2784909"/>
            <a:ext cx="4765868" cy="4938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fbeelding 6" descr="Afbeelding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9944" y="6049898"/>
            <a:ext cx="2718498" cy="15515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48000"/>
            </a:srgbClr>
          </a:solidFill>
        </p:spPr>
        <p:txBody>
          <a:bodyPr/>
          <a:lstStyle>
            <a:lvl1pPr defTabSz="921258">
              <a:defRPr sz="4300">
                <a:solidFill>
                  <a:srgbClr val="FFFFFF"/>
                </a:solidFill>
              </a:defRPr>
            </a:lvl1pPr>
          </a:lstStyle>
          <a:p>
            <a:pPr/>
            <a:r>
              <a:t>RIJKSWATERSTAAT – CIRCULAR PROGRAM</a:t>
            </a:r>
          </a:p>
        </p:txBody>
      </p:sp>
      <p:sp>
        <p:nvSpPr>
          <p:cNvPr id="178" name="Tekstvak 3"/>
          <p:cNvSpPr txBox="1"/>
          <p:nvPr/>
        </p:nvSpPr>
        <p:spPr>
          <a:xfrm>
            <a:off x="-2" y="6571795"/>
            <a:ext cx="11136843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Rijkswaterstaat, the largest client in the Dutch construction sector, has the ambition to reduce primary raw materials use by 50% in 2030</a:t>
            </a:r>
          </a:p>
        </p:txBody>
      </p:sp>
      <p:pic>
        <p:nvPicPr>
          <p:cNvPr id="179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kstvak 5"/>
          <p:cNvSpPr txBox="1"/>
          <p:nvPr/>
        </p:nvSpPr>
        <p:spPr>
          <a:xfrm>
            <a:off x="-2" y="7901389"/>
            <a:ext cx="3017524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www.rijkswaterstaat.nl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48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BIOBASED BRIDGE</a:t>
            </a:r>
          </a:p>
        </p:txBody>
      </p:sp>
      <p:sp>
        <p:nvSpPr>
          <p:cNvPr id="183" name="Tekstvak 3"/>
          <p:cNvSpPr txBox="1"/>
          <p:nvPr/>
        </p:nvSpPr>
        <p:spPr>
          <a:xfrm>
            <a:off x="-1" y="7296573"/>
            <a:ext cx="10748868" cy="12151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World’s first bridge made of 100% biobased composite materials</a:t>
            </a:r>
          </a:p>
        </p:txBody>
      </p:sp>
      <p:pic>
        <p:nvPicPr>
          <p:cNvPr id="184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ekstvak 5"/>
          <p:cNvSpPr txBox="1"/>
          <p:nvPr/>
        </p:nvSpPr>
        <p:spPr>
          <a:xfrm>
            <a:off x="7750461" y="7886190"/>
            <a:ext cx="3017523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www.biobasedbrug.nl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48000"/>
            </a:srgbClr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MODULO UPCYCLE CENTRE</a:t>
            </a:r>
          </a:p>
        </p:txBody>
      </p:sp>
      <p:sp>
        <p:nvSpPr>
          <p:cNvPr id="188" name="Tijdelijke aanduiding voor inhoud 2"/>
          <p:cNvSpPr txBox="1"/>
          <p:nvPr>
            <p:ph type="body" idx="1"/>
          </p:nvPr>
        </p:nvSpPr>
        <p:spPr>
          <a:xfrm>
            <a:off x="894078" y="2993812"/>
            <a:ext cx="11216644" cy="481415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Tekstvak 3"/>
          <p:cNvSpPr txBox="1"/>
          <p:nvPr/>
        </p:nvSpPr>
        <p:spPr>
          <a:xfrm>
            <a:off x="0" y="7107466"/>
            <a:ext cx="8300123" cy="23327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flexible construction method, enables the waste site to be adapted, relocated and reused over time</a:t>
            </a:r>
          </a:p>
        </p:txBody>
      </p:sp>
      <p:pic>
        <p:nvPicPr>
          <p:cNvPr id="19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ekstvak 5"/>
          <p:cNvSpPr txBox="1"/>
          <p:nvPr/>
        </p:nvSpPr>
        <p:spPr>
          <a:xfrm>
            <a:off x="4685551" y="8122532"/>
            <a:ext cx="3633698" cy="8087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www.modulo-milieustraten.nl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el 1"/>
          <p:cNvSpPr txBox="1"/>
          <p:nvPr>
            <p:ph type="title"/>
          </p:nvPr>
        </p:nvSpPr>
        <p:spPr>
          <a:xfrm>
            <a:off x="894078" y="1422840"/>
            <a:ext cx="4709463" cy="1153751"/>
          </a:xfrm>
          <a:prstGeom prst="rect">
            <a:avLst/>
          </a:prstGeom>
          <a:solidFill>
            <a:srgbClr val="808080">
              <a:alpha val="39000"/>
            </a:srgbClr>
          </a:solidFill>
        </p:spPr>
        <p:txBody>
          <a:bodyPr/>
          <a:lstStyle>
            <a:lvl1pPr defTabSz="899410"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VENLO CITY HALL</a:t>
            </a:r>
          </a:p>
        </p:txBody>
      </p:sp>
      <p:sp>
        <p:nvSpPr>
          <p:cNvPr id="194" name="Tekstvak 3"/>
          <p:cNvSpPr txBox="1"/>
          <p:nvPr/>
        </p:nvSpPr>
        <p:spPr>
          <a:xfrm>
            <a:off x="-3" y="6790246"/>
            <a:ext cx="10215617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Designed according the cradle-to-cradle principles, collaboration was a key point to make the circular ambitions a reality</a:t>
            </a:r>
          </a:p>
        </p:txBody>
      </p:sp>
      <p:pic>
        <p:nvPicPr>
          <p:cNvPr id="195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kstvak 5"/>
          <p:cNvSpPr txBox="1"/>
          <p:nvPr/>
        </p:nvSpPr>
        <p:spPr>
          <a:xfrm>
            <a:off x="7189899" y="7804911"/>
            <a:ext cx="3017524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www.c2cvenlo.nl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/>
          <p:nvPr>
            <p:ph type="title"/>
          </p:nvPr>
        </p:nvSpPr>
        <p:spPr>
          <a:xfrm>
            <a:off x="894078" y="1422840"/>
            <a:ext cx="11216644" cy="1153751"/>
          </a:xfrm>
          <a:prstGeom prst="rect">
            <a:avLst/>
          </a:prstGeom>
          <a:solidFill>
            <a:srgbClr val="808080">
              <a:alpha val="48000"/>
            </a:srgbClr>
          </a:solidFill>
        </p:spPr>
        <p:txBody>
          <a:bodyPr/>
          <a:lstStyle>
            <a:lvl1pPr defTabSz="1261464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PARK 2020 - INDUSTRIAL PARK</a:t>
            </a:r>
          </a:p>
        </p:txBody>
      </p:sp>
      <p:sp>
        <p:nvSpPr>
          <p:cNvPr id="199" name="Tekstvak 3"/>
          <p:cNvSpPr txBox="1"/>
          <p:nvPr/>
        </p:nvSpPr>
        <p:spPr>
          <a:xfrm>
            <a:off x="-3" y="6790246"/>
            <a:ext cx="11207082" cy="1773933"/>
          </a:xfrm>
          <a:prstGeom prst="rect">
            <a:avLst/>
          </a:prstGeom>
          <a:solidFill>
            <a:srgbClr val="5A9BD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 sz="3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focus on the well-being of people , inspired by Cradle to Cradle, resulted in an inspiring, healthy and productive work environment</a:t>
            </a:r>
          </a:p>
        </p:txBody>
      </p:sp>
      <p:pic>
        <p:nvPicPr>
          <p:cNvPr id="200" name="Afbeelding 4" descr="Afbeelding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10719" y="7521785"/>
            <a:ext cx="814496" cy="86698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ekstvak 5"/>
          <p:cNvSpPr txBox="1"/>
          <p:nvPr/>
        </p:nvSpPr>
        <p:spPr>
          <a:xfrm>
            <a:off x="8174801" y="7804911"/>
            <a:ext cx="3017522" cy="453133"/>
          </a:xfrm>
          <a:prstGeom prst="rect">
            <a:avLst/>
          </a:prstGeom>
          <a:solidFill>
            <a:srgbClr val="7F7F7F">
              <a:alpha val="5568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6" tIns="48766" rIns="48766" bIns="48766">
            <a:spAutoFit/>
          </a:bodyPr>
          <a:lstStyle>
            <a:lvl1pPr algn="l" defTabSz="130048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www.park2020.com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