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&quot;Typ hier een citaat.&quot;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"Typ hier een citaat." </a:t>
            </a:r>
          </a:p>
        </p:txBody>
      </p:sp>
      <p:sp>
        <p:nvSpPr>
          <p:cNvPr id="9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bje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hte verbindingslijn 8"/>
          <p:cNvSpPr/>
          <p:nvPr/>
        </p:nvSpPr>
        <p:spPr>
          <a:xfrm>
            <a:off x="894078" y="7993785"/>
            <a:ext cx="11216644" cy="1"/>
          </a:xfrm>
          <a:prstGeom prst="line">
            <a:avLst/>
          </a:prstGeom>
          <a:ln w="3175">
            <a:solidFill>
              <a:srgbClr val="1E8BCD"/>
            </a:solidFill>
            <a:miter/>
          </a:ln>
        </p:spPr>
        <p:txBody>
          <a:bodyPr lIns="45718" tIns="45718" rIns="45718" bIns="45718"/>
          <a:lstStyle/>
          <a:p>
            <a:pPr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8" name="Rechte verbindingslijn 9"/>
          <p:cNvSpPr/>
          <p:nvPr/>
        </p:nvSpPr>
        <p:spPr>
          <a:xfrm>
            <a:off x="894078" y="2576591"/>
            <a:ext cx="11216644" cy="1"/>
          </a:xfrm>
          <a:prstGeom prst="line">
            <a:avLst/>
          </a:prstGeom>
          <a:ln w="3175">
            <a:solidFill>
              <a:srgbClr val="1E8BCD"/>
            </a:solidFill>
            <a:miter/>
          </a:ln>
        </p:spPr>
        <p:txBody>
          <a:bodyPr lIns="45718" tIns="45718" rIns="45718" bIns="45718"/>
          <a:lstStyle/>
          <a:p>
            <a:pPr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19" name="Afbeelding 11" descr="Afbeelding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kstvak 8"/>
          <p:cNvSpPr txBox="1"/>
          <p:nvPr/>
        </p:nvSpPr>
        <p:spPr>
          <a:xfrm>
            <a:off x="4541077" y="8114235"/>
            <a:ext cx="3922644" cy="39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 anchor="ctr">
            <a:normAutofit fontScale="100000" lnSpcReduction="0"/>
          </a:bodyPr>
          <a:lstStyle>
            <a:lvl1pPr defTabSz="1300480">
              <a:defRPr b="0" sz="1800">
                <a:solidFill>
                  <a:srgbClr val="F04E2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SHARING INNOVATION</a:t>
            </a:r>
          </a:p>
        </p:txBody>
      </p:sp>
      <p:sp>
        <p:nvSpPr>
          <p:cNvPr id="121" name="Titeltekst"/>
          <p:cNvSpPr txBox="1"/>
          <p:nvPr>
            <p:ph type="title"/>
          </p:nvPr>
        </p:nvSpPr>
        <p:spPr>
          <a:xfrm>
            <a:off x="894078" y="1422840"/>
            <a:ext cx="11216643" cy="1153751"/>
          </a:xfrm>
          <a:prstGeom prst="rect">
            <a:avLst/>
          </a:prstGeom>
        </p:spPr>
        <p:txBody>
          <a:bodyPr lIns="48766" tIns="48766" rIns="48766" bIns="48766"/>
          <a:lstStyle>
            <a:lvl1pPr algn="l" defTabSz="1300480">
              <a:lnSpc>
                <a:spcPct val="90000"/>
              </a:lnSpc>
              <a:defRPr sz="6200">
                <a:solidFill>
                  <a:srgbClr val="5A9BD5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22" name="Hoofdtekst - niveau één…"/>
          <p:cNvSpPr txBox="1"/>
          <p:nvPr>
            <p:ph type="body" idx="1"/>
          </p:nvPr>
        </p:nvSpPr>
        <p:spPr>
          <a:xfrm>
            <a:off x="894078" y="2993812"/>
            <a:ext cx="11216643" cy="4814150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310241" indent="-310241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48738" indent="-434338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3" name="Dianummer"/>
          <p:cNvSpPr txBox="1"/>
          <p:nvPr>
            <p:ph type="sldNum" sz="quarter" idx="2"/>
          </p:nvPr>
        </p:nvSpPr>
        <p:spPr>
          <a:xfrm>
            <a:off x="11787368" y="8024624"/>
            <a:ext cx="323355" cy="338833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di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kst"/>
          <p:cNvSpPr txBox="1"/>
          <p:nvPr>
            <p:ph type="title"/>
          </p:nvPr>
        </p:nvSpPr>
        <p:spPr>
          <a:xfrm>
            <a:off x="1625599" y="2416386"/>
            <a:ext cx="9753603" cy="2546776"/>
          </a:xfrm>
          <a:prstGeom prst="rect">
            <a:avLst/>
          </a:prstGeom>
        </p:spPr>
        <p:txBody>
          <a:bodyPr lIns="48766" tIns="48766" rIns="48766" bIns="48766" anchor="b"/>
          <a:lstStyle>
            <a:lvl1pPr defTabSz="1300480">
              <a:lnSpc>
                <a:spcPct val="90000"/>
              </a:lnSpc>
              <a:defRPr sz="8400">
                <a:solidFill>
                  <a:srgbClr val="5A9BD5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31" name="Hoofdtekst - niveau één…"/>
          <p:cNvSpPr txBox="1"/>
          <p:nvPr>
            <p:ph type="body" sz="quarter" idx="1"/>
          </p:nvPr>
        </p:nvSpPr>
        <p:spPr>
          <a:xfrm>
            <a:off x="1625599" y="5061372"/>
            <a:ext cx="9753603" cy="1766150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ClrTx/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300480">
              <a:lnSpc>
                <a:spcPct val="90000"/>
              </a:lnSpc>
              <a:spcBef>
                <a:spcPts val="1400"/>
              </a:spcBef>
              <a:buClrTx/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300480">
              <a:lnSpc>
                <a:spcPct val="90000"/>
              </a:lnSpc>
              <a:spcBef>
                <a:spcPts val="1400"/>
              </a:spcBef>
              <a:buClrTx/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300480">
              <a:lnSpc>
                <a:spcPct val="90000"/>
              </a:lnSpc>
              <a:spcBef>
                <a:spcPts val="1400"/>
              </a:spcBef>
              <a:buClrTx/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300480">
              <a:lnSpc>
                <a:spcPct val="90000"/>
              </a:lnSpc>
              <a:spcBef>
                <a:spcPts val="1400"/>
              </a:spcBef>
              <a:buClrTx/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2" name="Dianummer"/>
          <p:cNvSpPr txBox="1"/>
          <p:nvPr>
            <p:ph type="sldNum" sz="quarter" idx="2"/>
          </p:nvPr>
        </p:nvSpPr>
        <p:spPr>
          <a:xfrm>
            <a:off x="11787368" y="8024624"/>
            <a:ext cx="323355" cy="338833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bject 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eltekst"/>
          <p:cNvSpPr txBox="1"/>
          <p:nvPr>
            <p:ph type="title"/>
          </p:nvPr>
        </p:nvSpPr>
        <p:spPr>
          <a:xfrm>
            <a:off x="894078" y="1422840"/>
            <a:ext cx="11216643" cy="1153751"/>
          </a:xfrm>
          <a:prstGeom prst="rect">
            <a:avLst/>
          </a:prstGeom>
        </p:spPr>
        <p:txBody>
          <a:bodyPr lIns="48766" tIns="48766" rIns="48766" bIns="48766"/>
          <a:lstStyle>
            <a:lvl1pPr algn="l" defTabSz="1300480">
              <a:lnSpc>
                <a:spcPct val="90000"/>
              </a:lnSpc>
              <a:defRPr sz="6200">
                <a:solidFill>
                  <a:srgbClr val="5A9BD5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40" name="Hoofdtekst - niveau één…"/>
          <p:cNvSpPr txBox="1"/>
          <p:nvPr>
            <p:ph type="body" idx="1"/>
          </p:nvPr>
        </p:nvSpPr>
        <p:spPr>
          <a:xfrm>
            <a:off x="894078" y="2993812"/>
            <a:ext cx="11216643" cy="4814150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310241" indent="-310241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48738" indent="-434338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41" name="Dianummer"/>
          <p:cNvSpPr txBox="1"/>
          <p:nvPr>
            <p:ph type="sldNum" sz="quarter" idx="2"/>
          </p:nvPr>
        </p:nvSpPr>
        <p:spPr>
          <a:xfrm>
            <a:off x="11787368" y="8024624"/>
            <a:ext cx="323355" cy="338833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ks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22" name="Hoofdtekst - niveau één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ks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Titeltekst</a:t>
            </a:r>
          </a:p>
        </p:txBody>
      </p:sp>
      <p:sp>
        <p:nvSpPr>
          <p:cNvPr id="40" name="Hoofdtekst - niveau één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7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7" name="Hoofdtekst - niveau één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Afbeelding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Afbeelding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Hoofdtekst - niveau één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info@hollandcircularhotspot.nl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ollandcircularhotspot.nl/" TargetMode="External"/><Relationship Id="rId3" Type="http://schemas.openxmlformats.org/officeDocument/2006/relationships/hyperlink" Target="mailto:info@circularhotspot.nl" TargetMode="External"/><Relationship Id="rId4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Holland Circular Hotspot self service slide package Priority sectors and best practices"/>
          <p:cNvSpPr txBox="1"/>
          <p:nvPr>
            <p:ph type="title"/>
          </p:nvPr>
        </p:nvSpPr>
        <p:spPr>
          <a:xfrm>
            <a:off x="894078" y="1422840"/>
            <a:ext cx="11216644" cy="1153751"/>
          </a:xfrm>
          <a:prstGeom prst="rect">
            <a:avLst/>
          </a:prstGeom>
        </p:spPr>
        <p:txBody>
          <a:bodyPr/>
          <a:lstStyle/>
          <a:p>
            <a:pPr defTabSz="832176">
              <a:defRPr sz="3700"/>
            </a:pPr>
            <a:r>
              <a:t>Holland Circular Hotspot self service slide package</a:t>
            </a:r>
            <a:br/>
            <a:r>
              <a:rPr sz="2200">
                <a:solidFill>
                  <a:srgbClr val="F36722"/>
                </a:solidFill>
              </a:rPr>
              <a:t>Priority sectors and best practices</a:t>
            </a:r>
          </a:p>
        </p:txBody>
      </p:sp>
      <p:sp>
        <p:nvSpPr>
          <p:cNvPr id="151" name="How to use the HCH slide package:…"/>
          <p:cNvSpPr txBox="1"/>
          <p:nvPr>
            <p:ph type="body" idx="1"/>
          </p:nvPr>
        </p:nvSpPr>
        <p:spPr>
          <a:xfrm>
            <a:off x="894078" y="2993812"/>
            <a:ext cx="11216644" cy="4814150"/>
          </a:xfrm>
          <a:prstGeom prst="rect">
            <a:avLst/>
          </a:prstGeom>
        </p:spPr>
        <p:txBody>
          <a:bodyPr/>
          <a:lstStyle/>
          <a:p>
            <a:pPr marL="0" indent="0" defTabSz="1209446">
              <a:spcBef>
                <a:spcPts val="1300"/>
              </a:spcBef>
              <a:buSzTx/>
              <a:buNone/>
              <a:defRPr sz="3500"/>
            </a:pPr>
            <a:r>
              <a:t>How to use the HCH slide package:</a:t>
            </a:r>
          </a:p>
          <a:p>
            <a:pPr marL="288525" indent="-288525" defTabSz="1209446">
              <a:spcBef>
                <a:spcPts val="1300"/>
              </a:spcBef>
              <a:defRPr sz="3500"/>
            </a:pPr>
          </a:p>
          <a:p>
            <a:pPr marL="288525" indent="-288525" defTabSz="1209446">
              <a:spcBef>
                <a:spcPts val="1300"/>
              </a:spcBef>
              <a:defRPr sz="3500"/>
            </a:pPr>
            <a:r>
              <a:t>This presentation is made available for your use.</a:t>
            </a:r>
          </a:p>
          <a:p>
            <a:pPr marL="288525" indent="-288525" defTabSz="1209446">
              <a:spcBef>
                <a:spcPts val="1300"/>
              </a:spcBef>
              <a:defRPr sz="3500"/>
            </a:pPr>
            <a:r>
              <a:t>Please pick out the slides that fit CE in your region.</a:t>
            </a:r>
          </a:p>
          <a:p>
            <a:pPr marL="288525" indent="-288525" defTabSz="1209446">
              <a:spcBef>
                <a:spcPts val="1300"/>
              </a:spcBef>
              <a:defRPr sz="3500"/>
            </a:pPr>
            <a:r>
              <a:t>Always use the HCH logo and slogan ‘Sharing innovation’ in each slide.</a:t>
            </a:r>
          </a:p>
          <a:p>
            <a:pPr marL="288525" indent="-288525" defTabSz="1209446">
              <a:spcBef>
                <a:spcPts val="1300"/>
              </a:spcBef>
              <a:defRPr sz="3500"/>
            </a:pPr>
            <a:r>
              <a:t>If you have any questions or feedback, please contact us: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info@hollandcircularhotspot.nl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el 1"/>
          <p:cNvSpPr txBox="1"/>
          <p:nvPr>
            <p:ph type="title"/>
          </p:nvPr>
        </p:nvSpPr>
        <p:spPr>
          <a:xfrm>
            <a:off x="894078" y="1422840"/>
            <a:ext cx="7386919" cy="1153751"/>
          </a:xfrm>
          <a:prstGeom prst="rect">
            <a:avLst/>
          </a:prstGeom>
          <a:solidFill>
            <a:srgbClr val="808080">
              <a:alpha val="49000"/>
            </a:srgbClr>
          </a:solidFill>
        </p:spPr>
        <p:txBody>
          <a:bodyPr/>
          <a:lstStyle>
            <a:lvl1pPr defTabSz="859876">
              <a:defRPr sz="4100">
                <a:solidFill>
                  <a:srgbClr val="FFFFFF"/>
                </a:solidFill>
              </a:defRPr>
            </a:lvl1pPr>
          </a:lstStyle>
          <a:p>
            <a:pPr/>
            <a:r>
              <a:t>SNEW – ICT REFURBISHMENT </a:t>
            </a:r>
          </a:p>
        </p:txBody>
      </p:sp>
      <p:sp>
        <p:nvSpPr>
          <p:cNvPr id="190" name="Tekstvak 3"/>
          <p:cNvSpPr txBox="1"/>
          <p:nvPr/>
        </p:nvSpPr>
        <p:spPr>
          <a:xfrm>
            <a:off x="-1" y="5795836"/>
            <a:ext cx="7917630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200,000 refurbished IT-products are sold per year with a buy back guarantee after five years</a:t>
            </a:r>
          </a:p>
        </p:txBody>
      </p:sp>
      <p:pic>
        <p:nvPicPr>
          <p:cNvPr id="191" name="Afbeelding 5" descr="Afbeelding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kstvak 4"/>
          <p:cNvSpPr txBox="1"/>
          <p:nvPr/>
        </p:nvSpPr>
        <p:spPr>
          <a:xfrm>
            <a:off x="4158827" y="6813550"/>
            <a:ext cx="3767569" cy="808733"/>
          </a:xfrm>
          <a:prstGeom prst="rect">
            <a:avLst/>
          </a:prstGeom>
          <a:solidFill>
            <a:srgbClr val="7F7F7F">
              <a:alpha val="3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www.snewserviceparts.com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el 1"/>
          <p:cNvSpPr txBox="1"/>
          <p:nvPr>
            <p:ph type="title"/>
          </p:nvPr>
        </p:nvSpPr>
        <p:spPr>
          <a:xfrm>
            <a:off x="894078" y="1422840"/>
            <a:ext cx="10561623" cy="1153751"/>
          </a:xfrm>
          <a:prstGeom prst="rect">
            <a:avLst/>
          </a:prstGeom>
          <a:solidFill>
            <a:srgbClr val="808080">
              <a:alpha val="49000"/>
            </a:srgbClr>
          </a:solidFill>
        </p:spPr>
        <p:txBody>
          <a:bodyPr/>
          <a:lstStyle>
            <a:lvl1pPr defTabSz="1209446">
              <a:defRPr sz="5700">
                <a:solidFill>
                  <a:srgbClr val="FFFFFF"/>
                </a:solidFill>
              </a:defRPr>
            </a:lvl1pPr>
          </a:lstStyle>
          <a:p>
            <a:pPr/>
            <a:r>
              <a:t>LEAPP – ICT REFURBISHMENT</a:t>
            </a:r>
          </a:p>
        </p:txBody>
      </p:sp>
      <p:sp>
        <p:nvSpPr>
          <p:cNvPr id="195" name="Tekstvak 3"/>
          <p:cNvSpPr txBox="1"/>
          <p:nvPr/>
        </p:nvSpPr>
        <p:spPr>
          <a:xfrm>
            <a:off x="-2" y="6504071"/>
            <a:ext cx="10728964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By giving a second life to tens of thousands Apple products per year, leapp decreases the environmental impact of electronics</a:t>
            </a:r>
          </a:p>
        </p:txBody>
      </p:sp>
      <p:pic>
        <p:nvPicPr>
          <p:cNvPr id="196" name="Afbeelding 5" descr="Afbeelding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ekstvak 4"/>
          <p:cNvSpPr txBox="1"/>
          <p:nvPr/>
        </p:nvSpPr>
        <p:spPr>
          <a:xfrm>
            <a:off x="8182185" y="7534230"/>
            <a:ext cx="2543590" cy="453133"/>
          </a:xfrm>
          <a:prstGeom prst="rect">
            <a:avLst/>
          </a:prstGeom>
          <a:solidFill>
            <a:srgbClr val="7F7F7F">
              <a:alpha val="76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www.leapp.nl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el 1"/>
          <p:cNvSpPr txBox="1"/>
          <p:nvPr>
            <p:ph type="title"/>
          </p:nvPr>
        </p:nvSpPr>
        <p:spPr>
          <a:xfrm>
            <a:off x="894078" y="1422840"/>
            <a:ext cx="11216644" cy="1153751"/>
          </a:xfrm>
          <a:prstGeom prst="rect">
            <a:avLst/>
          </a:prstGeom>
          <a:solidFill>
            <a:srgbClr val="808080">
              <a:alpha val="50000"/>
            </a:srgbClr>
          </a:solidFill>
        </p:spPr>
        <p:txBody>
          <a:bodyPr/>
          <a:lstStyle>
            <a:lvl1pPr defTabSz="851164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CLOSING THE LOOP – MATERIAL OFFSETTING</a:t>
            </a:r>
          </a:p>
        </p:txBody>
      </p:sp>
      <p:sp>
        <p:nvSpPr>
          <p:cNvPr id="200" name="Tekstvak 3"/>
          <p:cNvSpPr txBox="1"/>
          <p:nvPr/>
        </p:nvSpPr>
        <p:spPr>
          <a:xfrm>
            <a:off x="-3" y="6790245"/>
            <a:ext cx="10549294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Around 4000 people were provided with extra income and over 50 tons of electronic waste were saved 'from the garbage dump'</a:t>
            </a:r>
          </a:p>
        </p:txBody>
      </p:sp>
      <p:pic>
        <p:nvPicPr>
          <p:cNvPr id="201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kstvak 5"/>
          <p:cNvSpPr txBox="1"/>
          <p:nvPr/>
        </p:nvSpPr>
        <p:spPr>
          <a:xfrm>
            <a:off x="7857066" y="7804911"/>
            <a:ext cx="2682242" cy="8087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www.closingtheloop.eu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el 1"/>
          <p:cNvSpPr txBox="1"/>
          <p:nvPr>
            <p:ph type="title"/>
          </p:nvPr>
        </p:nvSpPr>
        <p:spPr>
          <a:xfrm>
            <a:off x="894079" y="1422840"/>
            <a:ext cx="11536982" cy="1153751"/>
          </a:xfrm>
          <a:prstGeom prst="rect">
            <a:avLst/>
          </a:prstGeom>
          <a:solidFill>
            <a:srgbClr val="808080">
              <a:alpha val="49000"/>
            </a:srgbClr>
          </a:solidFill>
        </p:spPr>
        <p:txBody>
          <a:bodyPr/>
          <a:lstStyle>
            <a:lvl1pPr defTabSz="840109">
              <a:defRPr sz="3900">
                <a:solidFill>
                  <a:srgbClr val="FFFFFF"/>
                </a:solidFill>
              </a:defRPr>
            </a:lvl1pPr>
          </a:lstStyle>
          <a:p>
            <a:pPr/>
            <a:r>
              <a:t>CIRCO – CIRCULAR BUSINESS DESIGN TRACKS</a:t>
            </a:r>
          </a:p>
        </p:txBody>
      </p:sp>
      <p:sp>
        <p:nvSpPr>
          <p:cNvPr id="205" name="Tekstvak 3"/>
          <p:cNvSpPr txBox="1"/>
          <p:nvPr/>
        </p:nvSpPr>
        <p:spPr>
          <a:xfrm>
            <a:off x="-1" y="6883675"/>
            <a:ext cx="9677104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Companies investigate innovative business models by applying circular design principles in a 3-day business course</a:t>
            </a:r>
          </a:p>
        </p:txBody>
      </p:sp>
      <p:pic>
        <p:nvPicPr>
          <p:cNvPr id="206" name="Afbeelding 5" descr="Afbeelding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ekstvak 4"/>
          <p:cNvSpPr txBox="1"/>
          <p:nvPr/>
        </p:nvSpPr>
        <p:spPr>
          <a:xfrm>
            <a:off x="7328745" y="7886190"/>
            <a:ext cx="2352341" cy="453133"/>
          </a:xfrm>
          <a:prstGeom prst="rect">
            <a:avLst/>
          </a:prstGeom>
          <a:solidFill>
            <a:srgbClr val="7F7F7F">
              <a:alpha val="3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www.circonl.nl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jdelijke aanduiding voor inhoud 2"/>
          <p:cNvSpPr txBox="1"/>
          <p:nvPr>
            <p:ph type="body" sz="half" idx="1"/>
          </p:nvPr>
        </p:nvSpPr>
        <p:spPr>
          <a:xfrm>
            <a:off x="5268271" y="3892970"/>
            <a:ext cx="7736531" cy="4641432"/>
          </a:xfrm>
          <a:prstGeom prst="rect">
            <a:avLst/>
          </a:prstGeom>
        </p:spPr>
        <p:txBody>
          <a:bodyPr/>
          <a:lstStyle/>
          <a:p>
            <a:pPr marL="0" indent="0" algn="ctr" defTabSz="1248460">
              <a:spcBef>
                <a:spcPts val="1300"/>
              </a:spcBef>
              <a:buSzTx/>
              <a:buNone/>
              <a:defRPr sz="5900">
                <a:solidFill>
                  <a:srgbClr val="1A81C4"/>
                </a:solidFill>
              </a:defRPr>
            </a:pPr>
            <a:r>
              <a:t>JOIN THE GLOBAL </a:t>
            </a:r>
          </a:p>
          <a:p>
            <a:pPr marL="0" indent="0" algn="ctr" defTabSz="1248460">
              <a:spcBef>
                <a:spcPts val="1300"/>
              </a:spcBef>
              <a:buSzTx/>
              <a:buNone/>
              <a:defRPr sz="5900">
                <a:solidFill>
                  <a:srgbClr val="1A81C4"/>
                </a:solidFill>
              </a:defRPr>
            </a:pPr>
            <a:r>
              <a:t>CIRCULAR COMMUNITY</a:t>
            </a:r>
          </a:p>
          <a:p>
            <a:pPr marL="0" indent="0" algn="ctr" defTabSz="1248460">
              <a:spcBef>
                <a:spcPts val="1300"/>
              </a:spcBef>
              <a:buSzTx/>
              <a:buNone/>
              <a:defRPr sz="5900"/>
            </a:pPr>
          </a:p>
          <a:p>
            <a:pPr marL="0" indent="0" algn="ctr" defTabSz="1248460">
              <a:spcBef>
                <a:spcPts val="1300"/>
              </a:spcBef>
              <a:buSzTx/>
              <a:buNone/>
              <a:defRPr sz="3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www.hollandcircularhotspot.nl</a:t>
            </a:r>
            <a:endParaRPr>
              <a:solidFill>
                <a:srgbClr val="F04E23"/>
              </a:solidFill>
              <a:uFill>
                <a:solidFill>
                  <a:srgbClr val="0563C1"/>
                </a:solidFill>
              </a:uFill>
            </a:endParaRPr>
          </a:p>
          <a:p>
            <a:pPr marL="0" indent="0" algn="ctr" defTabSz="1248460">
              <a:spcBef>
                <a:spcPts val="1300"/>
              </a:spcBef>
              <a:buSzTx/>
              <a:buNone/>
              <a:defRPr sz="3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info@circularhotspot.nl</a:t>
            </a:r>
          </a:p>
        </p:txBody>
      </p:sp>
      <p:pic>
        <p:nvPicPr>
          <p:cNvPr id="210" name="Afbeelding 3" descr="Afbeelding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0056" y="1500552"/>
            <a:ext cx="5405824" cy="5754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el 1"/>
          <p:cNvSpPr txBox="1"/>
          <p:nvPr>
            <p:ph type="title"/>
          </p:nvPr>
        </p:nvSpPr>
        <p:spPr>
          <a:xfrm>
            <a:off x="7195449" y="1901951"/>
            <a:ext cx="5023646" cy="387986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5B9BD5"/>
                </a:solidFill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154" name="Ondertitel 2"/>
          <p:cNvSpPr txBox="1"/>
          <p:nvPr>
            <p:ph type="body" sz="quarter" idx="1"/>
          </p:nvPr>
        </p:nvSpPr>
        <p:spPr>
          <a:xfrm>
            <a:off x="7195447" y="5929474"/>
            <a:ext cx="5809354" cy="1922177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solidFill>
                  <a:srgbClr val="F36722"/>
                </a:solidFill>
              </a:defRPr>
            </a:pPr>
            <a:r>
              <a:t>Presenter</a:t>
            </a:r>
          </a:p>
          <a:p>
            <a:pPr algn="l">
              <a:defRPr b="1">
                <a:solidFill>
                  <a:srgbClr val="F36722"/>
                </a:solidFill>
              </a:defRPr>
            </a:pPr>
          </a:p>
          <a:p>
            <a:pPr algn="l">
              <a:defRPr b="1">
                <a:solidFill>
                  <a:srgbClr val="F36722"/>
                </a:solidFill>
              </a:defRPr>
            </a:pPr>
            <a:r>
              <a:t>Date Month Year</a:t>
            </a:r>
          </a:p>
        </p:txBody>
      </p:sp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171" y="1440947"/>
            <a:ext cx="6515949" cy="6935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RIORITY SECTORS In the Dutch transition agenda"/>
          <p:cNvSpPr txBox="1"/>
          <p:nvPr>
            <p:ph type="title"/>
          </p:nvPr>
        </p:nvSpPr>
        <p:spPr>
          <a:xfrm>
            <a:off x="894078" y="1422840"/>
            <a:ext cx="11216644" cy="1153751"/>
          </a:xfrm>
          <a:prstGeom prst="rect">
            <a:avLst/>
          </a:prstGeom>
        </p:spPr>
        <p:txBody>
          <a:bodyPr/>
          <a:lstStyle/>
          <a:p>
            <a:pPr defTabSz="1014374">
              <a:defRPr sz="4800"/>
            </a:pPr>
            <a:r>
              <a:t>PRIORITY SECTORS</a:t>
            </a:r>
            <a:br/>
            <a:r>
              <a:rPr sz="2600">
                <a:solidFill>
                  <a:srgbClr val="ED7D31"/>
                </a:solidFill>
              </a:rPr>
              <a:t>In the Dutch transition agenda</a:t>
            </a:r>
          </a:p>
        </p:txBody>
      </p:sp>
      <p:sp>
        <p:nvSpPr>
          <p:cNvPr id="158" name="Food and biomass…"/>
          <p:cNvSpPr txBox="1"/>
          <p:nvPr>
            <p:ph type="body" idx="1"/>
          </p:nvPr>
        </p:nvSpPr>
        <p:spPr>
          <a:xfrm>
            <a:off x="894078" y="2993812"/>
            <a:ext cx="11216644" cy="48141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A9A9A9"/>
                </a:solidFill>
              </a:defRPr>
            </a:pPr>
            <a:r>
              <a:t>Food and biomass</a:t>
            </a:r>
          </a:p>
          <a:p>
            <a:pPr>
              <a:defRPr>
                <a:solidFill>
                  <a:srgbClr val="A9A9A9"/>
                </a:solidFill>
              </a:defRPr>
            </a:pPr>
            <a:r>
              <a:t>Plastics</a:t>
            </a:r>
          </a:p>
          <a:p>
            <a:pPr/>
            <a:r>
              <a:t>Manufacturing industry</a:t>
            </a:r>
          </a:p>
          <a:p>
            <a:pPr>
              <a:defRPr>
                <a:solidFill>
                  <a:srgbClr val="A9A9A9"/>
                </a:solidFill>
              </a:defRPr>
            </a:pPr>
            <a:r>
              <a:t>Construction</a:t>
            </a:r>
          </a:p>
          <a:p>
            <a:pPr>
              <a:defRPr>
                <a:solidFill>
                  <a:srgbClr val="A9A9A9"/>
                </a:solidFill>
              </a:defRPr>
            </a:pPr>
            <a:r>
              <a:t>Consumer goods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el 1"/>
          <p:cNvSpPr txBox="1"/>
          <p:nvPr>
            <p:ph type="title"/>
          </p:nvPr>
        </p:nvSpPr>
        <p:spPr>
          <a:xfrm>
            <a:off x="894077" y="1422840"/>
            <a:ext cx="11962942" cy="1153751"/>
          </a:xfrm>
          <a:prstGeom prst="rect">
            <a:avLst/>
          </a:prstGeom>
        </p:spPr>
        <p:txBody>
          <a:bodyPr/>
          <a:lstStyle/>
          <a:p>
            <a:pPr defTabSz="859876">
              <a:defRPr sz="4100"/>
            </a:pPr>
            <a:r>
              <a:t>PRIORITY SECTOR MANUFACTURING INDUSTRY</a:t>
            </a:r>
            <a:br/>
            <a:r>
              <a:rPr sz="2200">
                <a:solidFill>
                  <a:srgbClr val="F36722"/>
                </a:solidFill>
              </a:rPr>
              <a:t>Commitment and priorities</a:t>
            </a:r>
          </a:p>
        </p:txBody>
      </p:sp>
      <p:pic>
        <p:nvPicPr>
          <p:cNvPr id="161" name="Afbeelding 4" descr="Afbeelding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078" y="2686180"/>
            <a:ext cx="5394428" cy="5126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Afbeelding 7" descr="Afbeelding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8504" y="6222439"/>
            <a:ext cx="2740301" cy="1590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el 1"/>
          <p:cNvSpPr txBox="1"/>
          <p:nvPr>
            <p:ph type="title"/>
          </p:nvPr>
        </p:nvSpPr>
        <p:spPr>
          <a:xfrm>
            <a:off x="894077" y="1422840"/>
            <a:ext cx="10841210" cy="1153751"/>
          </a:xfrm>
          <a:prstGeom prst="rect">
            <a:avLst/>
          </a:prstGeom>
          <a:solidFill>
            <a:srgbClr val="808080">
              <a:alpha val="49000"/>
            </a:srgbClr>
          </a:solidFill>
        </p:spPr>
        <p:txBody>
          <a:bodyPr/>
          <a:lstStyle>
            <a:lvl1pPr defTabSz="988363">
              <a:defRPr sz="4700">
                <a:solidFill>
                  <a:srgbClr val="FFFFFF"/>
                </a:solidFill>
              </a:defRPr>
            </a:lvl1pPr>
          </a:lstStyle>
          <a:p>
            <a:pPr/>
            <a:r>
              <a:t>FAIR METER – SMART ENERGY METER</a:t>
            </a:r>
          </a:p>
        </p:txBody>
      </p:sp>
      <p:sp>
        <p:nvSpPr>
          <p:cNvPr id="165" name="Tekstvak 3"/>
          <p:cNvSpPr txBox="1"/>
          <p:nvPr/>
        </p:nvSpPr>
        <p:spPr>
          <a:xfrm>
            <a:off x="-2" y="6790245"/>
            <a:ext cx="6647852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 smart energy meter made from responsibly sourced, reusable materials</a:t>
            </a:r>
          </a:p>
        </p:txBody>
      </p:sp>
      <p:pic>
        <p:nvPicPr>
          <p:cNvPr id="166" name="Afbeelding 5" descr="Afbeelding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kstvak 4"/>
          <p:cNvSpPr txBox="1"/>
          <p:nvPr/>
        </p:nvSpPr>
        <p:spPr>
          <a:xfrm>
            <a:off x="3603414" y="7804911"/>
            <a:ext cx="3017522" cy="8087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www.fairsmartmeter.com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el 1"/>
          <p:cNvSpPr txBox="1"/>
          <p:nvPr>
            <p:ph type="title"/>
          </p:nvPr>
        </p:nvSpPr>
        <p:spPr>
          <a:xfrm>
            <a:off x="894078" y="1422840"/>
            <a:ext cx="11216644" cy="1153751"/>
          </a:xfrm>
          <a:prstGeom prst="rect">
            <a:avLst/>
          </a:prstGeom>
          <a:solidFill>
            <a:srgbClr val="808080">
              <a:alpha val="26000"/>
            </a:srgbClr>
          </a:solidFill>
        </p:spPr>
        <p:txBody>
          <a:bodyPr/>
          <a:lstStyle>
            <a:lvl1pPr defTabSz="869759">
              <a:defRPr sz="4100">
                <a:solidFill>
                  <a:srgbClr val="FFFFFF"/>
                </a:solidFill>
              </a:defRPr>
            </a:lvl1pPr>
          </a:lstStyle>
          <a:p>
            <a:pPr/>
            <a:r>
              <a:t>PHILIPS HEALTHCARE - REMANUFACTURING</a:t>
            </a:r>
          </a:p>
        </p:txBody>
      </p:sp>
      <p:pic>
        <p:nvPicPr>
          <p:cNvPr id="170" name="Afbeelding 3" descr="Afbeelding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ekstvak 4"/>
          <p:cNvSpPr txBox="1"/>
          <p:nvPr/>
        </p:nvSpPr>
        <p:spPr>
          <a:xfrm>
            <a:off x="-2" y="6790245"/>
            <a:ext cx="9317258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By keeping vital parts in the chain, high-quality equipment with full warranty can be provided at a lower cost</a:t>
            </a:r>
          </a:p>
        </p:txBody>
      </p:sp>
      <p:sp>
        <p:nvSpPr>
          <p:cNvPr id="172" name="Tekstvak 5"/>
          <p:cNvSpPr txBox="1"/>
          <p:nvPr/>
        </p:nvSpPr>
        <p:spPr>
          <a:xfrm>
            <a:off x="4063998" y="7804911"/>
            <a:ext cx="5255105" cy="4531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www.philips.com/healthcare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el 1"/>
          <p:cNvSpPr txBox="1"/>
          <p:nvPr>
            <p:ph type="title"/>
          </p:nvPr>
        </p:nvSpPr>
        <p:spPr>
          <a:xfrm>
            <a:off x="894077" y="1422840"/>
            <a:ext cx="10841210" cy="1153751"/>
          </a:xfrm>
          <a:prstGeom prst="rect">
            <a:avLst/>
          </a:prstGeom>
          <a:solidFill>
            <a:srgbClr val="808080">
              <a:alpha val="49000"/>
            </a:srgbClr>
          </a:solidFill>
        </p:spPr>
        <p:txBody>
          <a:bodyPr/>
          <a:lstStyle>
            <a:lvl1pPr defTabSz="943367">
              <a:defRPr sz="4300">
                <a:solidFill>
                  <a:srgbClr val="FFFFFF"/>
                </a:solidFill>
              </a:defRPr>
            </a:lvl1pPr>
          </a:lstStyle>
          <a:p>
            <a:pPr/>
            <a:r>
              <a:t>BOLLEGRAAF – RECYCLING EQUIPMENT</a:t>
            </a:r>
          </a:p>
        </p:txBody>
      </p:sp>
      <p:sp>
        <p:nvSpPr>
          <p:cNvPr id="175" name="Tekstvak 3"/>
          <p:cNvSpPr txBox="1"/>
          <p:nvPr/>
        </p:nvSpPr>
        <p:spPr>
          <a:xfrm>
            <a:off x="-1" y="6694623"/>
            <a:ext cx="6647852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Moving up the chain: from equipment manufacturer  to recycling director</a:t>
            </a:r>
          </a:p>
        </p:txBody>
      </p:sp>
      <p:pic>
        <p:nvPicPr>
          <p:cNvPr id="176" name="Afbeelding 5" descr="Afbeelding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kstvak 4"/>
          <p:cNvSpPr txBox="1"/>
          <p:nvPr/>
        </p:nvSpPr>
        <p:spPr>
          <a:xfrm>
            <a:off x="-1" y="7901389"/>
            <a:ext cx="3142176" cy="4531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www.bollegraaf.com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el 1"/>
          <p:cNvSpPr txBox="1"/>
          <p:nvPr>
            <p:ph type="title"/>
          </p:nvPr>
        </p:nvSpPr>
        <p:spPr>
          <a:xfrm>
            <a:off x="894079" y="1422840"/>
            <a:ext cx="8897772" cy="1153751"/>
          </a:xfrm>
          <a:prstGeom prst="rect">
            <a:avLst/>
          </a:prstGeom>
          <a:solidFill>
            <a:srgbClr val="808080">
              <a:alpha val="49000"/>
            </a:srgbClr>
          </a:solidFill>
        </p:spPr>
        <p:txBody>
          <a:bodyPr/>
          <a:lstStyle>
            <a:lvl1pPr defTabSz="862997">
              <a:defRPr sz="3900">
                <a:solidFill>
                  <a:srgbClr val="FFFFFF"/>
                </a:solidFill>
              </a:defRPr>
            </a:lvl1pPr>
          </a:lstStyle>
          <a:p>
            <a:pPr/>
            <a:r>
              <a:t>ZERO BRINE – MINERALS RECOVERY</a:t>
            </a:r>
          </a:p>
        </p:txBody>
      </p:sp>
      <p:sp>
        <p:nvSpPr>
          <p:cNvPr id="180" name="Tekstvak 3"/>
          <p:cNvSpPr txBox="1"/>
          <p:nvPr/>
        </p:nvSpPr>
        <p:spPr>
          <a:xfrm>
            <a:off x="-2" y="6504071"/>
            <a:ext cx="11455703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Eliminate industrial saline wastewater streams by recovering and reusing the minerals and water from the brine used in other industries</a:t>
            </a:r>
          </a:p>
        </p:txBody>
      </p:sp>
      <p:pic>
        <p:nvPicPr>
          <p:cNvPr id="181" name="Afbeelding 5" descr="Afbeelding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kstvak 4"/>
          <p:cNvSpPr txBox="1"/>
          <p:nvPr/>
        </p:nvSpPr>
        <p:spPr>
          <a:xfrm>
            <a:off x="9320106" y="7520685"/>
            <a:ext cx="2122844" cy="808733"/>
          </a:xfrm>
          <a:prstGeom prst="rect">
            <a:avLst/>
          </a:prstGeom>
          <a:solidFill>
            <a:srgbClr val="7F7F7F">
              <a:alpha val="3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www.zerobrine.eu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el 1"/>
          <p:cNvSpPr txBox="1"/>
          <p:nvPr>
            <p:ph type="title"/>
          </p:nvPr>
        </p:nvSpPr>
        <p:spPr>
          <a:xfrm>
            <a:off x="894078" y="1422840"/>
            <a:ext cx="10561623" cy="1153751"/>
          </a:xfrm>
          <a:prstGeom prst="rect">
            <a:avLst/>
          </a:prstGeom>
          <a:solidFill>
            <a:srgbClr val="808080">
              <a:alpha val="49000"/>
            </a:srgbClr>
          </a:solidFill>
        </p:spPr>
        <p:txBody>
          <a:bodyPr/>
          <a:lstStyle>
            <a:lvl1pPr defTabSz="943367">
              <a:defRPr sz="4300">
                <a:solidFill>
                  <a:srgbClr val="FFFFFF"/>
                </a:solidFill>
              </a:defRPr>
            </a:lvl1pPr>
          </a:lstStyle>
          <a:p>
            <a:pPr/>
            <a:r>
              <a:t>SEW EURODRIVE - REMANUFACTURING</a:t>
            </a:r>
          </a:p>
        </p:txBody>
      </p:sp>
      <p:sp>
        <p:nvSpPr>
          <p:cNvPr id="185" name="Tekstvak 3"/>
          <p:cNvSpPr txBox="1"/>
          <p:nvPr/>
        </p:nvSpPr>
        <p:spPr>
          <a:xfrm>
            <a:off x="-2" y="6504071"/>
            <a:ext cx="6024286" cy="23327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company remanufactures around 2,000 used drive units per year</a:t>
            </a:r>
          </a:p>
        </p:txBody>
      </p:sp>
      <p:pic>
        <p:nvPicPr>
          <p:cNvPr id="186" name="Afbeelding 5" descr="Afbeelding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ekstvak 4"/>
          <p:cNvSpPr txBox="1"/>
          <p:nvPr/>
        </p:nvSpPr>
        <p:spPr>
          <a:xfrm>
            <a:off x="2194559" y="7532534"/>
            <a:ext cx="3826182" cy="453133"/>
          </a:xfrm>
          <a:prstGeom prst="rect">
            <a:avLst/>
          </a:prstGeom>
          <a:solidFill>
            <a:srgbClr val="7F7F7F">
              <a:alpha val="76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www.sew-eurodrive.nl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