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774" r:id="rId5"/>
    <p:sldId id="903" r:id="rId6"/>
    <p:sldId id="830" r:id="rId7"/>
    <p:sldId id="905" r:id="rId8"/>
    <p:sldId id="870" r:id="rId9"/>
    <p:sldId id="863" r:id="rId10"/>
    <p:sldId id="866" r:id="rId11"/>
    <p:sldId id="867" r:id="rId12"/>
    <p:sldId id="868" r:id="rId13"/>
    <p:sldId id="869" r:id="rId14"/>
    <p:sldId id="864" r:id="rId15"/>
    <p:sldId id="831" r:id="rId16"/>
    <p:sldId id="832" r:id="rId17"/>
    <p:sldId id="833" r:id="rId18"/>
    <p:sldId id="871" r:id="rId19"/>
    <p:sldId id="850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9BD5"/>
    <a:srgbClr val="FC8E42"/>
    <a:srgbClr val="7F7F7F"/>
    <a:srgbClr val="5B9BD5"/>
    <a:srgbClr val="F1D2DD"/>
    <a:srgbClr val="FFE6D2"/>
    <a:srgbClr val="C59439"/>
    <a:srgbClr val="C32275"/>
    <a:srgbClr val="79C762"/>
    <a:srgbClr val="1E8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5B8E8F-84EA-9492-D964-1FD386D38294}" v="5" dt="2020-05-18T13:16:55.054"/>
    <p1510:client id="{A7BEE58B-4B90-46F5-E196-CA44487718B1}" v="69" dt="2020-05-26T02:47:59.8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DC192-2322-7F45-A8E5-FEF6A8F7505A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F03A7-3F44-1841-9BB2-F747BCDD3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884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F03A7-3F44-1841-9BB2-F747BCDD36C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87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F03A7-3F44-1841-9BB2-F747BCDD36C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414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F03A7-3F44-1841-9BB2-F747BCDD36C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898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F03A7-3F44-1841-9BB2-F747BCDD36C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242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F03A7-3F44-1841-9BB2-F747BCDD36C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155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F03A7-3F44-1841-9BB2-F747BCDD36C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080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F03A7-3F44-1841-9BB2-F747BCDD36C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528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water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authorities</a:t>
            </a:r>
            <a:endParaRPr lang="nl-NL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Netherlands no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longer</a:t>
            </a:r>
            <a:endParaRPr lang="nl-NL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wastewater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a</a:t>
            </a:r>
          </a:p>
          <a:p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waste product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treated</a:t>
            </a:r>
            <a:endParaRPr lang="nl-NL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processed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but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a</a:t>
            </a:r>
          </a:p>
          <a:p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 of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sustainable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energy,</a:t>
            </a:r>
          </a:p>
          <a:p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raw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materials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clean water.</a:t>
            </a:r>
          </a:p>
          <a:p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those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raw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materials</a:t>
            </a:r>
            <a:endParaRPr lang="nl-NL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bioplastic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produced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endParaRPr lang="nl-NL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bacteria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wastewater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PolyHydroxyAlkanoate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PHA.</a:t>
            </a:r>
          </a:p>
          <a:p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 has excellent proven</a:t>
            </a:r>
          </a:p>
          <a:p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technical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properties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</a:t>
            </a:r>
          </a:p>
          <a:p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biodegradable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certain</a:t>
            </a:r>
            <a:endParaRPr lang="nl-NL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conditions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fits in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water</a:t>
            </a:r>
          </a:p>
          <a:p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authorities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transition</a:t>
            </a:r>
            <a:endParaRPr lang="nl-NL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towards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circular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economy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in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endParaRPr lang="nl-NL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network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organisation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Energie- en</a:t>
            </a:r>
          </a:p>
          <a:p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Grondstoffenfabriek (Energy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endParaRPr lang="nl-NL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Raw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Material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Factory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Bio-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endParaRPr lang="nl-NL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biodegradable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plastic</a:t>
            </a:r>
          </a:p>
          <a:p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processes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required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endParaRPr lang="nl-NL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purifying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sewage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water breed</a:t>
            </a:r>
          </a:p>
          <a:p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right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bacteria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making</a:t>
            </a:r>
          </a:p>
          <a:p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bioplastic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offer these</a:t>
            </a:r>
          </a:p>
          <a:p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bacteria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enough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food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endParaRPr lang="nl-NL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conditions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produce up</a:t>
            </a:r>
          </a:p>
          <a:p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40%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50% of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own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weight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</a:t>
            </a:r>
          </a:p>
          <a:p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bioplastic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plastic has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</a:t>
            </a:r>
            <a:endParaRPr lang="nl-NL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thermal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mechanical</a:t>
            </a:r>
            <a:endParaRPr lang="nl-NL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properties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making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suitable</a:t>
            </a:r>
            <a:endParaRPr lang="nl-NL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kinds of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applications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It</a:t>
            </a:r>
          </a:p>
          <a:p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biodegradable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more</a:t>
            </a:r>
          </a:p>
          <a:p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importantly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globally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scalable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most classic waste water</a:t>
            </a:r>
          </a:p>
          <a:p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plants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</a:t>
            </a:r>
            <a:endParaRPr lang="nl-NL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processes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Phario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pilot project in</a:t>
            </a:r>
          </a:p>
          <a:p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2017,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Dutch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water</a:t>
            </a:r>
          </a:p>
          <a:p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authorities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successfully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showed</a:t>
            </a:r>
            <a:endParaRPr lang="nl-NL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make a PHBV (a PHA variant)</a:t>
            </a:r>
          </a:p>
          <a:p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sludge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fatty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acids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PHBV</a:t>
            </a:r>
          </a:p>
          <a:p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 a 70%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lower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environmental</a:t>
            </a:r>
            <a:endParaRPr lang="nl-NL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PHA of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monocultures</a:t>
            </a:r>
            <a:endParaRPr lang="nl-NL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competitive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market </a:t>
            </a:r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price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</a:t>
            </a:r>
          </a:p>
          <a:p>
            <a:r>
              <a:rPr lang="nl-NL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PHA family.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F03A7-3F44-1841-9BB2-F747BCDD36C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176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B09BA-3B8C-ED4E-9E0F-8E50B6DF5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5A9BD5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F01AF75-5918-FD47-8BF2-EBB7A4716E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7B717A-C6D2-7544-8E78-6E0EB5BA4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F9136-4A0C-D640-8588-13C43C30D613}" type="datetimeFigureOut">
              <a:rPr lang="nl-NL" smtClean="0"/>
              <a:t>25-5-2020</a:t>
            </a:fld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C25B29A-B1C8-B741-AFB2-EADEA88D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604A-BE5E-2B40-B440-BCE6B19C143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834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E575F3-35AB-4B47-8030-807B88695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5110D08-FCF3-5F4E-87BF-6D64B3E4AA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2C78EA-27D9-3245-8ED5-301FC9921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F9136-4A0C-D640-8588-13C43C30D613}" type="datetimeFigureOut">
              <a:rPr lang="nl-NL" smtClean="0"/>
              <a:t>25-5-2020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93DB542-B1EE-8143-BBE0-36D9AB448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SHARING INNOVATION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88972C5-E371-4746-A37E-519367C9A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604A-BE5E-2B40-B440-BCE6B19C143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6622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2D87DC0-4994-D940-BEAC-CF30B91C25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279739D-62D8-734E-9ED4-4197E485B6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DA6475B-F08C-E84C-A239-BA32AB525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F9136-4A0C-D640-8588-13C43C30D613}" type="datetimeFigureOut">
              <a:rPr lang="nl-NL" smtClean="0"/>
              <a:t>25-5-2020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7A2AF92-5130-C246-AC8E-C1BA38680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SHARING INNOVATION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C18214D-8C75-B54E-83BE-9263A9240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604A-BE5E-2B40-B440-BCE6B19C143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3929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ED7D36-0AA8-FE46-A793-E555B1E97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5A9BD5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4C418A-1492-D44F-919C-4415C1D09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97F48E-2A35-FC41-B9E6-252E7B5EA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F9136-4A0C-D640-8588-13C43C30D613}" type="datetimeFigureOut">
              <a:rPr lang="nl-NL" smtClean="0"/>
              <a:t>25-5-2020</a:t>
            </a:fld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47FF9C-3F38-1840-8A52-1813657CD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604A-BE5E-2B40-B440-BCE6B19C1430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BC0B5A9-E7C1-F24F-8E64-27A070D7C9A3}"/>
              </a:ext>
            </a:extLst>
          </p:cNvPr>
          <p:cNvSpPr txBox="1"/>
          <p:nvPr userDrawn="1"/>
        </p:nvSpPr>
        <p:spPr>
          <a:xfrm>
            <a:off x="4257261" y="6464096"/>
            <a:ext cx="3677478" cy="369332"/>
          </a:xfrm>
          <a:prstGeom prst="rect">
            <a:avLst/>
          </a:prstGeom>
          <a:noFill/>
        </p:spPr>
        <p:txBody>
          <a:bodyPr wrap="square" rtlCol="0" anchor="ctr" anchorCtr="1">
            <a:normAutofit/>
          </a:bodyPr>
          <a:lstStyle/>
          <a:p>
            <a:r>
              <a:rPr lang="nl-NL" sz="1400">
                <a:solidFill>
                  <a:srgbClr val="F04E23"/>
                </a:solidFill>
              </a:rPr>
              <a:t>SHARING INNOVATION</a:t>
            </a:r>
          </a:p>
        </p:txBody>
      </p:sp>
    </p:spTree>
    <p:extLst>
      <p:ext uri="{BB962C8B-B14F-4D97-AF65-F5344CB8AC3E}">
        <p14:creationId xmlns:p14="http://schemas.microsoft.com/office/powerpoint/2010/main" val="691101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1923D5-9D7D-0D49-A949-CAAD6C2CF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2A02DCA-38C5-5A44-AABE-4729D7A47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612FF56-246A-464B-BDB6-00522F133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F9136-4A0C-D640-8588-13C43C30D613}" type="datetimeFigureOut">
              <a:rPr lang="nl-NL" smtClean="0"/>
              <a:t>25-5-2020</a:t>
            </a:fld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5A5FE6A-501D-E04A-8CD8-CA3AE2E21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604A-BE5E-2B40-B440-BCE6B19C1430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5D0917B-1826-5D4B-BCB8-01A78B1CEF57}"/>
              </a:ext>
            </a:extLst>
          </p:cNvPr>
          <p:cNvSpPr txBox="1"/>
          <p:nvPr userDrawn="1"/>
        </p:nvSpPr>
        <p:spPr>
          <a:xfrm>
            <a:off x="4313583" y="6356350"/>
            <a:ext cx="3677478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nl-NL">
                <a:solidFill>
                  <a:srgbClr val="F04E23"/>
                </a:solidFill>
              </a:rPr>
              <a:t>SHARING INNOVATION</a:t>
            </a:r>
          </a:p>
        </p:txBody>
      </p:sp>
    </p:spTree>
    <p:extLst>
      <p:ext uri="{BB962C8B-B14F-4D97-AF65-F5344CB8AC3E}">
        <p14:creationId xmlns:p14="http://schemas.microsoft.com/office/powerpoint/2010/main" val="1405894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8BC4FF-37AA-1740-B739-102DD0385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A9BD5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F1BB58-D089-324A-ABDB-882F3F8596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69671E7-5070-494E-925B-8F514AEB87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E8334C9-6B67-324E-81D7-8CA9EA704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F9136-4A0C-D640-8588-13C43C30D613}" type="datetimeFigureOut">
              <a:rPr lang="nl-NL" smtClean="0"/>
              <a:t>25-5-2020</a:t>
            </a:fld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6D8AE26-EC7F-F64E-A834-6803AC06C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604A-BE5E-2B40-B440-BCE6B19C1430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6D534F5-2704-7C49-B2CB-6C981F8C2274}"/>
              </a:ext>
            </a:extLst>
          </p:cNvPr>
          <p:cNvSpPr txBox="1"/>
          <p:nvPr userDrawn="1"/>
        </p:nvSpPr>
        <p:spPr>
          <a:xfrm>
            <a:off x="4313583" y="6356350"/>
            <a:ext cx="3677478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nl-NL">
                <a:solidFill>
                  <a:srgbClr val="F04E23"/>
                </a:solidFill>
              </a:rPr>
              <a:t>SHARING INNOVATION</a:t>
            </a:r>
          </a:p>
        </p:txBody>
      </p:sp>
    </p:spTree>
    <p:extLst>
      <p:ext uri="{BB962C8B-B14F-4D97-AF65-F5344CB8AC3E}">
        <p14:creationId xmlns:p14="http://schemas.microsoft.com/office/powerpoint/2010/main" val="753689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54AAF3-9B72-404E-8484-E6183813D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727A584-C76D-B44C-A66A-4C0E46FF0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46BFC3D-3BE9-334F-B02D-DE1979A29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0FA5058-6F47-FC4D-B635-6ED6A6047E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3131C44-473D-2442-B01F-31DD42A781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5015D15-562E-A94C-B61D-2F2D70B09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F9136-4A0C-D640-8588-13C43C30D613}" type="datetimeFigureOut">
              <a:rPr lang="nl-NL" smtClean="0"/>
              <a:t>25-5-2020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9268C81-66D7-EE42-BC16-320DFEB22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SHARING INNOVATION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E82B30A-159D-8B4D-9E9C-E27BD7EFF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604A-BE5E-2B40-B440-BCE6B19C143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255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151070-BAB7-684F-8902-5DD1F1330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709D219-C058-0A4C-9714-95714E50D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F9136-4A0C-D640-8588-13C43C30D613}" type="datetimeFigureOut">
              <a:rPr lang="nl-NL" smtClean="0"/>
              <a:t>25-5-2020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BAC2CB1-BCA4-2E4C-94F9-561D8FEE6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SHARING INNOVATION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CA0D637-825C-CE46-A7D4-5113969F3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604A-BE5E-2B40-B440-BCE6B19C143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8790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38D3C37-9DD6-9443-8C60-11D38D2C8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F9136-4A0C-D640-8588-13C43C30D613}" type="datetimeFigureOut">
              <a:rPr lang="nl-NL" smtClean="0"/>
              <a:t>25-5-2020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1C3BF43-F293-B14A-BD12-820114590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SHARING INNOVATION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A107A07-998B-4C46-8CC0-9D2971B3B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604A-BE5E-2B40-B440-BCE6B19C143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0096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71F863-2045-A043-BE7F-8D07F32F1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2BE85D-0FEC-234B-A62B-7809A47DA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242B1DB-8F23-304C-89D2-D1959F10F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93418E4-A130-C74C-8194-BF6E3C022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F9136-4A0C-D640-8588-13C43C30D613}" type="datetimeFigureOut">
              <a:rPr lang="nl-NL" smtClean="0"/>
              <a:t>25-5-2020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3792E5A-CBB6-A945-B1EF-127F91535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SHARING INNOVATION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D945BFE-5EE8-B54B-824F-1FA9059CA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604A-BE5E-2B40-B440-BCE6B19C143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5722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0856DC-872E-724D-B516-25F32384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A987AE9-4BE1-CC4F-BE6C-7E44CF6881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D61A79C-E569-1047-B5D7-609CA58BC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FC4805C-A56A-A54A-81E9-412746AAC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F9136-4A0C-D640-8588-13C43C30D613}" type="datetimeFigureOut">
              <a:rPr lang="nl-NL" smtClean="0"/>
              <a:t>25-5-2020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E436395-0F90-3443-A1B2-66DE47926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SHARING INNOVATION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8FCC0D8-6563-B948-BA4F-469D42B3F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7604A-BE5E-2B40-B440-BCE6B19C143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6609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7412249-A33F-4D43-B9A8-1790C71B6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914"/>
            <a:ext cx="10515600" cy="1081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584DD2B-0429-E44B-A6E7-4C3A1D0C3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63700"/>
            <a:ext cx="10515600" cy="4513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0584869-04B3-6641-92D4-DFAC14F6B4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F9136-4A0C-D640-8588-13C43C30D613}" type="datetimeFigureOut">
              <a:rPr lang="nl-NL" smtClean="0"/>
              <a:t>25-5-2020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603B2EE-9C73-374A-8BCC-E2ED7084B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ED501B"/>
                </a:solidFill>
              </a:defRPr>
            </a:lvl1pPr>
          </a:lstStyle>
          <a:p>
            <a:r>
              <a:rPr lang="nl-NL"/>
              <a:t>SHARING INNOVATION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217FFB-DDF3-C64C-BF2F-7322F4867E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7604A-BE5E-2B40-B440-BCE6B19C1430}" type="slidenum">
              <a:rPr lang="nl-NL" smtClean="0"/>
              <a:t>‹#›</a:t>
            </a:fld>
            <a:endParaRPr lang="nl-NL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7FC7DF1A-E535-BF4F-B083-214A93A06139}"/>
              </a:ext>
            </a:extLst>
          </p:cNvPr>
          <p:cNvCxnSpPr>
            <a:cxnSpLocks/>
          </p:cNvCxnSpPr>
          <p:nvPr userDrawn="1"/>
        </p:nvCxnSpPr>
        <p:spPr>
          <a:xfrm>
            <a:off x="838200" y="6351174"/>
            <a:ext cx="10515600" cy="0"/>
          </a:xfrm>
          <a:prstGeom prst="line">
            <a:avLst/>
          </a:prstGeom>
          <a:ln>
            <a:solidFill>
              <a:srgbClr val="1E8B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97401718-E551-FF42-AF3C-7A571EDA94F5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2554"/>
            <a:ext cx="10515600" cy="0"/>
          </a:xfrm>
          <a:prstGeom prst="line">
            <a:avLst/>
          </a:prstGeom>
          <a:ln>
            <a:solidFill>
              <a:srgbClr val="1E8B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AEA57FF-2208-D34B-8E8E-4E49314B5BA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353800" y="5908675"/>
            <a:ext cx="763587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31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5A9BD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circularhotspot.nl" TargetMode="External"/><Relationship Id="rId2" Type="http://schemas.openxmlformats.org/officeDocument/2006/relationships/hyperlink" Target="http://www.hollandcircularhotspot.n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B5DA42-7674-FF44-A4F4-187A4BAE84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5735" y="640081"/>
            <a:ext cx="4709665" cy="3637373"/>
          </a:xfrm>
          <a:noFill/>
        </p:spPr>
        <p:txBody>
          <a:bodyPr>
            <a:normAutofit/>
          </a:bodyPr>
          <a:lstStyle/>
          <a:p>
            <a:pPr algn="l"/>
            <a:r>
              <a:rPr lang="nl-NL" b="1">
                <a:solidFill>
                  <a:schemeClr val="accent5"/>
                </a:solidFill>
              </a:rPr>
              <a:t>Best </a:t>
            </a:r>
            <a:r>
              <a:rPr lang="nl-NL" b="1" err="1">
                <a:solidFill>
                  <a:schemeClr val="accent5"/>
                </a:solidFill>
              </a:rPr>
              <a:t>Practices</a:t>
            </a:r>
            <a:endParaRPr lang="nl-NL" b="1">
              <a:solidFill>
                <a:schemeClr val="accent5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7F493C0-09A9-D245-AFE6-B8D3BF937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5734" y="4415883"/>
            <a:ext cx="5446265" cy="1802038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nl-NL" sz="2800" b="1">
                <a:solidFill>
                  <a:srgbClr val="F36722"/>
                </a:solidFill>
              </a:rPr>
              <a:t>Plastics</a:t>
            </a:r>
            <a:endParaRPr lang="nl-NL" sz="2800" b="1">
              <a:solidFill>
                <a:srgbClr val="F36722"/>
              </a:solidFill>
              <a:cs typeface="Calibri"/>
            </a:endParaRPr>
          </a:p>
          <a:p>
            <a:pPr algn="l"/>
            <a:endParaRPr lang="nl-NL" sz="2800" b="1">
              <a:solidFill>
                <a:srgbClr val="F36722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491E5DE-1F9A-E141-AABB-EFE9088BB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12" y="207890"/>
            <a:ext cx="61087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8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77"/>
    </mc:Choice>
    <mc:Fallback xmlns="">
      <p:transition spd="slow" advTm="1127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240555-FBA6-1046-BDAE-6D8E830A5DD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50000"/>
              <a:alpha val="44000"/>
            </a:schemeClr>
          </a:solidFill>
        </p:spPr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IONIQA – ‘EVERLASTING’ PLASTIC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7B111A-8B17-174D-A500-647958878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FB4F757-1960-874D-A26B-6C08994EA4C7}"/>
              </a:ext>
            </a:extLst>
          </p:cNvPr>
          <p:cNvSpPr txBox="1"/>
          <p:nvPr/>
        </p:nvSpPr>
        <p:spPr>
          <a:xfrm>
            <a:off x="0" y="4091246"/>
            <a:ext cx="9005977" cy="954107"/>
          </a:xfrm>
          <a:prstGeom prst="rect">
            <a:avLst/>
          </a:prstGeom>
          <a:solidFill>
            <a:srgbClr val="5A9BD5"/>
          </a:solidFill>
        </p:spPr>
        <p:txBody>
          <a:bodyPr wrap="square" rtlCol="0">
            <a:spAutoFit/>
          </a:bodyPr>
          <a:lstStyle/>
          <a:p>
            <a:r>
              <a:rPr lang="nl-NL" sz="2800" err="1">
                <a:solidFill>
                  <a:schemeClr val="bg1"/>
                </a:solidFill>
              </a:rPr>
              <a:t>Innovative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process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to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convert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all</a:t>
            </a:r>
            <a:r>
              <a:rPr lang="nl-NL" sz="2800">
                <a:solidFill>
                  <a:schemeClr val="bg1"/>
                </a:solidFill>
              </a:rPr>
              <a:t> kinds </a:t>
            </a:r>
            <a:r>
              <a:rPr lang="nl-NL" sz="2800" err="1">
                <a:solidFill>
                  <a:schemeClr val="bg1"/>
                </a:solidFill>
              </a:rPr>
              <a:t>and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colours</a:t>
            </a:r>
            <a:r>
              <a:rPr lang="nl-NL" sz="2800">
                <a:solidFill>
                  <a:schemeClr val="bg1"/>
                </a:solidFill>
              </a:rPr>
              <a:t> of plastic PET waste </a:t>
            </a:r>
            <a:r>
              <a:rPr lang="nl-NL" sz="2800" err="1">
                <a:solidFill>
                  <a:schemeClr val="bg1"/>
                </a:solidFill>
              </a:rPr>
              <a:t>into</a:t>
            </a:r>
            <a:r>
              <a:rPr lang="nl-NL" sz="2800">
                <a:solidFill>
                  <a:schemeClr val="bg1"/>
                </a:solidFill>
              </a:rPr>
              <a:t> high </a:t>
            </a:r>
            <a:r>
              <a:rPr lang="nl-NL" sz="2800" err="1">
                <a:solidFill>
                  <a:schemeClr val="bg1"/>
                </a:solidFill>
              </a:rPr>
              <a:t>quality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and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colourless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raw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material</a:t>
            </a:r>
            <a:endParaRPr lang="nl-NL" sz="2800">
              <a:solidFill>
                <a:schemeClr val="bg1"/>
              </a:solidFill>
            </a:endParaRPr>
          </a:p>
        </p:txBody>
      </p:sp>
      <p:sp useBgFill="1">
        <p:nvSpPr>
          <p:cNvPr id="5" name="Tekstvak 4">
            <a:extLst>
              <a:ext uri="{FF2B5EF4-FFF2-40B4-BE49-F238E27FC236}">
                <a16:creationId xmlns:a16="http://schemas.microsoft.com/office/drawing/2014/main" id="{F3687992-7168-F142-B4FE-D68455F41D7B}"/>
              </a:ext>
            </a:extLst>
          </p:cNvPr>
          <p:cNvSpPr txBox="1"/>
          <p:nvPr/>
        </p:nvSpPr>
        <p:spPr>
          <a:xfrm>
            <a:off x="0" y="6264553"/>
            <a:ext cx="4557713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bg1"/>
                </a:solidFill>
              </a:rPr>
              <a:t> </a:t>
            </a:r>
            <a:r>
              <a:rPr lang="nl-NL" err="1">
                <a:solidFill>
                  <a:schemeClr val="bg1"/>
                </a:solidFill>
              </a:rPr>
              <a:t>www.ioniqa.com</a:t>
            </a:r>
            <a:endParaRPr lang="nl-NL">
              <a:solidFill>
                <a:schemeClr val="bg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7F934BB-F002-0A4D-B43D-2B377D13B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5908675"/>
            <a:ext cx="763587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13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240555-FBA6-1046-BDAE-6D8E830A5DD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50000"/>
              <a:alpha val="40000"/>
            </a:schemeClr>
          </a:solidFill>
        </p:spPr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PHARIO – SEWAGE BIOPLASTICS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7B111A-8B17-174D-A500-647958878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FB4F757-1960-874D-A26B-6C08994EA4C7}"/>
              </a:ext>
            </a:extLst>
          </p:cNvPr>
          <p:cNvSpPr txBox="1"/>
          <p:nvPr/>
        </p:nvSpPr>
        <p:spPr>
          <a:xfrm>
            <a:off x="0" y="5018059"/>
            <a:ext cx="9040483" cy="954107"/>
          </a:xfrm>
          <a:prstGeom prst="rect">
            <a:avLst/>
          </a:prstGeom>
          <a:solidFill>
            <a:srgbClr val="5A9BD5"/>
          </a:solidFill>
        </p:spPr>
        <p:txBody>
          <a:bodyPr wrap="square" rtlCol="0">
            <a:spAutoFit/>
          </a:bodyPr>
          <a:lstStyle/>
          <a:p>
            <a:r>
              <a:rPr lang="nl-NL" sz="2800">
                <a:solidFill>
                  <a:schemeClr val="bg1"/>
                </a:solidFill>
              </a:rPr>
              <a:t>Using </a:t>
            </a:r>
            <a:r>
              <a:rPr lang="nl-NL" sz="2800" err="1">
                <a:solidFill>
                  <a:schemeClr val="bg1"/>
                </a:solidFill>
              </a:rPr>
              <a:t>bacteria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to</a:t>
            </a:r>
            <a:r>
              <a:rPr lang="nl-NL" sz="2800">
                <a:solidFill>
                  <a:schemeClr val="bg1"/>
                </a:solidFill>
              </a:rPr>
              <a:t> produce PHA </a:t>
            </a:r>
            <a:r>
              <a:rPr lang="nl-NL" sz="2800" err="1">
                <a:solidFill>
                  <a:schemeClr val="bg1"/>
                </a:solidFill>
              </a:rPr>
              <a:t>bioplastic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from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sewage</a:t>
            </a:r>
            <a:r>
              <a:rPr lang="nl-NL" sz="2800">
                <a:solidFill>
                  <a:schemeClr val="bg1"/>
                </a:solidFill>
              </a:rPr>
              <a:t> water, </a:t>
            </a:r>
            <a:r>
              <a:rPr lang="nl-NL" sz="2800" err="1">
                <a:solidFill>
                  <a:schemeClr val="bg1"/>
                </a:solidFill>
              </a:rPr>
              <a:t>turning</a:t>
            </a:r>
            <a:r>
              <a:rPr lang="nl-NL" sz="2800">
                <a:solidFill>
                  <a:schemeClr val="bg1"/>
                </a:solidFill>
              </a:rPr>
              <a:t> waste water </a:t>
            </a:r>
            <a:r>
              <a:rPr lang="nl-NL" sz="2800" err="1">
                <a:solidFill>
                  <a:schemeClr val="bg1"/>
                </a:solidFill>
              </a:rPr>
              <a:t>into</a:t>
            </a:r>
            <a:r>
              <a:rPr lang="nl-NL" sz="2800">
                <a:solidFill>
                  <a:schemeClr val="bg1"/>
                </a:solidFill>
              </a:rPr>
              <a:t> a source of </a:t>
            </a:r>
            <a:r>
              <a:rPr lang="nl-NL" sz="2800" err="1">
                <a:solidFill>
                  <a:schemeClr val="bg1"/>
                </a:solidFill>
              </a:rPr>
              <a:t>materials</a:t>
            </a:r>
            <a:endParaRPr lang="nl-NL" sz="2800">
              <a:solidFill>
                <a:schemeClr val="bg1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3687992-7168-F142-B4FE-D68455F41D7B}"/>
              </a:ext>
            </a:extLst>
          </p:cNvPr>
          <p:cNvSpPr txBox="1"/>
          <p:nvPr/>
        </p:nvSpPr>
        <p:spPr>
          <a:xfrm>
            <a:off x="0" y="6264553"/>
            <a:ext cx="4557713" cy="369332"/>
          </a:xfrm>
          <a:prstGeom prst="rect">
            <a:avLst/>
          </a:prstGeom>
          <a:solidFill>
            <a:srgbClr val="7F7F7F">
              <a:alpha val="55686"/>
            </a:srgbClr>
          </a:solidFill>
        </p:spPr>
        <p:txBody>
          <a:bodyPr wrap="square" rtlCol="0">
            <a:spAutoFit/>
          </a:bodyPr>
          <a:lstStyle/>
          <a:p>
            <a:r>
              <a:rPr lang="nl-NL" err="1">
                <a:solidFill>
                  <a:schemeClr val="bg1"/>
                </a:solidFill>
              </a:rPr>
              <a:t>www.efgf.nl</a:t>
            </a:r>
            <a:r>
              <a:rPr lang="nl-NL">
                <a:solidFill>
                  <a:schemeClr val="bg1"/>
                </a:solidFill>
              </a:rPr>
              <a:t>/</a:t>
            </a:r>
            <a:r>
              <a:rPr lang="nl-NL" err="1">
                <a:solidFill>
                  <a:schemeClr val="bg1"/>
                </a:solidFill>
              </a:rPr>
              <a:t>english</a:t>
            </a:r>
            <a:endParaRPr lang="nl-NL">
              <a:solidFill>
                <a:schemeClr val="bg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D045AC9-FE48-CA4E-A260-C9610E50B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5908675"/>
            <a:ext cx="763587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36B4B0-B14F-514D-97CE-EA017F5D3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>
                <a:solidFill>
                  <a:schemeClr val="bg1"/>
                </a:solidFill>
              </a:rPr>
              <a:t>PERPETUAL PLASTIC – MOBILE RECYCLING LAB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C090869-F837-A84F-B65D-91F92C8FAAA7}"/>
              </a:ext>
            </a:extLst>
          </p:cNvPr>
          <p:cNvSpPr txBox="1"/>
          <p:nvPr/>
        </p:nvSpPr>
        <p:spPr>
          <a:xfrm>
            <a:off x="0" y="4954568"/>
            <a:ext cx="8505645" cy="954107"/>
          </a:xfrm>
          <a:prstGeom prst="rect">
            <a:avLst/>
          </a:prstGeom>
          <a:solidFill>
            <a:srgbClr val="5A9BD5"/>
          </a:solidFill>
        </p:spPr>
        <p:txBody>
          <a:bodyPr wrap="square" rtlCol="0">
            <a:spAutoFit/>
          </a:bodyPr>
          <a:lstStyle/>
          <a:p>
            <a:r>
              <a:rPr lang="nl-NL" sz="2800" err="1">
                <a:solidFill>
                  <a:schemeClr val="bg1"/>
                </a:solidFill>
              </a:rPr>
              <a:t>Giving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the</a:t>
            </a:r>
            <a:r>
              <a:rPr lang="nl-NL" sz="2800">
                <a:solidFill>
                  <a:schemeClr val="bg1"/>
                </a:solidFill>
              </a:rPr>
              <a:t> public hands-on </a:t>
            </a:r>
            <a:r>
              <a:rPr lang="nl-NL" sz="2800" err="1">
                <a:solidFill>
                  <a:schemeClr val="bg1"/>
                </a:solidFill>
              </a:rPr>
              <a:t>experience</a:t>
            </a:r>
            <a:r>
              <a:rPr lang="nl-NL" sz="2800">
                <a:solidFill>
                  <a:schemeClr val="bg1"/>
                </a:solidFill>
              </a:rPr>
              <a:t> in </a:t>
            </a:r>
            <a:r>
              <a:rPr lang="nl-NL" sz="2800" err="1">
                <a:solidFill>
                  <a:schemeClr val="bg1"/>
                </a:solidFill>
              </a:rPr>
              <a:t>turning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their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used</a:t>
            </a:r>
            <a:r>
              <a:rPr lang="nl-NL" sz="2800">
                <a:solidFill>
                  <a:schemeClr val="bg1"/>
                </a:solidFill>
              </a:rPr>
              <a:t> plastic cups </a:t>
            </a:r>
            <a:r>
              <a:rPr lang="nl-NL" sz="2800" err="1">
                <a:solidFill>
                  <a:schemeClr val="bg1"/>
                </a:solidFill>
              </a:rPr>
              <a:t>into</a:t>
            </a:r>
            <a:r>
              <a:rPr lang="nl-NL" sz="2800">
                <a:solidFill>
                  <a:schemeClr val="bg1"/>
                </a:solidFill>
              </a:rPr>
              <a:t> new </a:t>
            </a:r>
            <a:r>
              <a:rPr lang="nl-NL" sz="2800" err="1">
                <a:solidFill>
                  <a:schemeClr val="bg1"/>
                </a:solidFill>
              </a:rPr>
              <a:t>products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through</a:t>
            </a:r>
            <a:r>
              <a:rPr lang="nl-NL" sz="2800">
                <a:solidFill>
                  <a:schemeClr val="bg1"/>
                </a:solidFill>
              </a:rPr>
              <a:t> 3D </a:t>
            </a:r>
            <a:r>
              <a:rPr lang="nl-NL" sz="2800" err="1">
                <a:solidFill>
                  <a:schemeClr val="bg1"/>
                </a:solidFill>
              </a:rPr>
              <a:t>printing</a:t>
            </a:r>
            <a:endParaRPr lang="nl-NL" sz="2800">
              <a:solidFill>
                <a:schemeClr val="bg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A612728-04C4-B44C-8EC0-8A8164BEF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0" y="5908675"/>
            <a:ext cx="763587" cy="8128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2A5FCC9F-1EB4-3045-8E87-FA50A8394CC0}"/>
              </a:ext>
            </a:extLst>
          </p:cNvPr>
          <p:cNvSpPr txBox="1"/>
          <p:nvPr/>
        </p:nvSpPr>
        <p:spPr>
          <a:xfrm>
            <a:off x="0" y="6264553"/>
            <a:ext cx="4557713" cy="369332"/>
          </a:xfrm>
          <a:prstGeom prst="rect">
            <a:avLst/>
          </a:prstGeom>
          <a:solidFill>
            <a:srgbClr val="7F7F7F">
              <a:alpha val="55686"/>
            </a:srgbClr>
          </a:solidFill>
        </p:spPr>
        <p:txBody>
          <a:bodyPr wrap="square" rtlCol="0">
            <a:spAutoFit/>
          </a:bodyPr>
          <a:lstStyle/>
          <a:p>
            <a:r>
              <a:rPr lang="nl-NL" err="1">
                <a:solidFill>
                  <a:schemeClr val="bg1"/>
                </a:solidFill>
              </a:rPr>
              <a:t>www.perpetualplasticproject.com</a:t>
            </a:r>
            <a:endParaRPr lang="nl-N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382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A1E5A4-1076-D847-A1FC-87BC4111B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914"/>
            <a:ext cx="10515600" cy="1081640"/>
          </a:xfrm>
          <a:solidFill>
            <a:schemeClr val="bg1">
              <a:lumMod val="50000"/>
              <a:alpha val="49000"/>
            </a:schemeClr>
          </a:solidFill>
        </p:spPr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VAN WERVEN – RIGID PLASTICS RECYCLING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931D5A7-D11C-E645-8425-623F83457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687D2D6-5682-624D-8969-7DDC85C11FBC}"/>
              </a:ext>
            </a:extLst>
          </p:cNvPr>
          <p:cNvSpPr txBox="1"/>
          <p:nvPr/>
        </p:nvSpPr>
        <p:spPr>
          <a:xfrm>
            <a:off x="0" y="5222856"/>
            <a:ext cx="5293895" cy="954107"/>
          </a:xfrm>
          <a:prstGeom prst="rect">
            <a:avLst/>
          </a:prstGeom>
          <a:solidFill>
            <a:srgbClr val="5A9BD5"/>
          </a:solidFill>
        </p:spPr>
        <p:txBody>
          <a:bodyPr wrap="square" rtlCol="0">
            <a:spAutoFit/>
          </a:bodyPr>
          <a:lstStyle/>
          <a:p>
            <a:r>
              <a:rPr lang="nl-NL" sz="2800" err="1">
                <a:solidFill>
                  <a:schemeClr val="bg1"/>
                </a:solidFill>
              </a:rPr>
              <a:t>Creating</a:t>
            </a:r>
            <a:r>
              <a:rPr lang="nl-NL" sz="2800">
                <a:solidFill>
                  <a:schemeClr val="bg1"/>
                </a:solidFill>
              </a:rPr>
              <a:t> high </a:t>
            </a:r>
            <a:r>
              <a:rPr lang="nl-NL" sz="2800" err="1">
                <a:solidFill>
                  <a:schemeClr val="bg1"/>
                </a:solidFill>
              </a:rPr>
              <a:t>quality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materials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from</a:t>
            </a:r>
            <a:r>
              <a:rPr lang="nl-NL" sz="2800">
                <a:solidFill>
                  <a:schemeClr val="bg1"/>
                </a:solidFill>
              </a:rPr>
              <a:t> post-</a:t>
            </a:r>
            <a:r>
              <a:rPr lang="nl-NL" sz="2800" err="1">
                <a:solidFill>
                  <a:schemeClr val="bg1"/>
                </a:solidFill>
              </a:rPr>
              <a:t>consumer</a:t>
            </a:r>
            <a:r>
              <a:rPr lang="nl-NL" sz="2800">
                <a:solidFill>
                  <a:schemeClr val="bg1"/>
                </a:solidFill>
              </a:rPr>
              <a:t> hard plastics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B459112-CCCD-F04A-B684-A24844197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0" y="5908675"/>
            <a:ext cx="763587" cy="8128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361E4D1-3728-B94C-B649-58A4D108CF91}"/>
              </a:ext>
            </a:extLst>
          </p:cNvPr>
          <p:cNvSpPr txBox="1"/>
          <p:nvPr/>
        </p:nvSpPr>
        <p:spPr>
          <a:xfrm>
            <a:off x="1" y="6264553"/>
            <a:ext cx="2643188" cy="369332"/>
          </a:xfrm>
          <a:prstGeom prst="rect">
            <a:avLst/>
          </a:prstGeom>
          <a:solidFill>
            <a:srgbClr val="7F7F7F">
              <a:alpha val="55686"/>
            </a:srgbClr>
          </a:solidFill>
        </p:spPr>
        <p:txBody>
          <a:bodyPr wrap="square" rtlCol="0">
            <a:spAutoFit/>
          </a:bodyPr>
          <a:lstStyle/>
          <a:p>
            <a:r>
              <a:rPr lang="nl-NL" err="1">
                <a:solidFill>
                  <a:schemeClr val="bg1"/>
                </a:solidFill>
              </a:rPr>
              <a:t>www.recyclingplastics.eu</a:t>
            </a:r>
            <a:endParaRPr lang="nl-N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508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0A6348-31E6-6741-AB14-FC3DC2DD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0914"/>
            <a:ext cx="10515601" cy="1081640"/>
          </a:xfrm>
          <a:solidFill>
            <a:schemeClr val="bg1">
              <a:lumMod val="50000"/>
              <a:alpha val="46000"/>
            </a:schemeClr>
          </a:solidFill>
        </p:spPr>
        <p:txBody>
          <a:bodyPr>
            <a:normAutofit/>
          </a:bodyPr>
          <a:lstStyle/>
          <a:p>
            <a:r>
              <a:rPr lang="nl-NL">
                <a:solidFill>
                  <a:schemeClr val="bg1"/>
                </a:solidFill>
              </a:rPr>
              <a:t>BLACK BEAR CARBON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277271-53A8-BA49-9943-5A918D819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ECF6FB7-EA3F-524B-9474-F82DCC5AC606}"/>
              </a:ext>
            </a:extLst>
          </p:cNvPr>
          <p:cNvSpPr txBox="1"/>
          <p:nvPr/>
        </p:nvSpPr>
        <p:spPr>
          <a:xfrm>
            <a:off x="0" y="5222856"/>
            <a:ext cx="9432758" cy="954107"/>
          </a:xfrm>
          <a:prstGeom prst="rect">
            <a:avLst/>
          </a:prstGeom>
          <a:solidFill>
            <a:srgbClr val="5A9BD5"/>
          </a:solidFill>
        </p:spPr>
        <p:txBody>
          <a:bodyPr wrap="square" rtlCol="0">
            <a:spAutoFit/>
          </a:bodyPr>
          <a:lstStyle/>
          <a:p>
            <a:r>
              <a:rPr lang="nl-NL" sz="2800" err="1">
                <a:solidFill>
                  <a:schemeClr val="bg1"/>
                </a:solidFill>
              </a:rPr>
              <a:t>Harvests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and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upcycles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the</a:t>
            </a:r>
            <a:r>
              <a:rPr lang="nl-NL" sz="2800">
                <a:solidFill>
                  <a:schemeClr val="bg1"/>
                </a:solidFill>
              </a:rPr>
              <a:t> carbon black </a:t>
            </a:r>
            <a:r>
              <a:rPr lang="nl-NL" sz="2800" err="1">
                <a:solidFill>
                  <a:schemeClr val="bg1"/>
                </a:solidFill>
              </a:rPr>
              <a:t>from</a:t>
            </a:r>
            <a:r>
              <a:rPr lang="nl-NL" sz="2800">
                <a:solidFill>
                  <a:schemeClr val="bg1"/>
                </a:solidFill>
              </a:rPr>
              <a:t> end-of-life </a:t>
            </a:r>
            <a:r>
              <a:rPr lang="nl-NL" sz="2800" err="1">
                <a:solidFill>
                  <a:schemeClr val="bg1"/>
                </a:solidFill>
              </a:rPr>
              <a:t>tires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to</a:t>
            </a:r>
            <a:r>
              <a:rPr lang="nl-NL" sz="2800">
                <a:solidFill>
                  <a:schemeClr val="bg1"/>
                </a:solidFill>
              </a:rPr>
              <a:t> a </a:t>
            </a:r>
            <a:r>
              <a:rPr lang="nl-NL" sz="2800" err="1">
                <a:solidFill>
                  <a:schemeClr val="bg1"/>
                </a:solidFill>
              </a:rPr>
              <a:t>quality</a:t>
            </a:r>
            <a:r>
              <a:rPr lang="nl-NL" sz="2800">
                <a:solidFill>
                  <a:schemeClr val="bg1"/>
                </a:solidFill>
              </a:rPr>
              <a:t> level </a:t>
            </a:r>
            <a:r>
              <a:rPr lang="nl-NL" sz="2800" err="1">
                <a:solidFill>
                  <a:schemeClr val="bg1"/>
                </a:solidFill>
              </a:rPr>
              <a:t>that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exceeds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that</a:t>
            </a:r>
            <a:r>
              <a:rPr lang="nl-NL" sz="2800">
                <a:solidFill>
                  <a:schemeClr val="bg1"/>
                </a:solidFill>
              </a:rPr>
              <a:t> of </a:t>
            </a:r>
            <a:r>
              <a:rPr lang="nl-NL" sz="2800" err="1">
                <a:solidFill>
                  <a:schemeClr val="bg1"/>
                </a:solidFill>
              </a:rPr>
              <a:t>the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original</a:t>
            </a:r>
            <a:r>
              <a:rPr lang="nl-NL" sz="2800">
                <a:solidFill>
                  <a:schemeClr val="bg1"/>
                </a:solidFill>
              </a:rPr>
              <a:t> product 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096CDD7-1E4B-9B40-87E8-EA2B79966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0" y="5908675"/>
            <a:ext cx="763587" cy="8128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FF69C85-E7D4-8D4B-8A6B-E197C5686028}"/>
              </a:ext>
            </a:extLst>
          </p:cNvPr>
          <p:cNvSpPr txBox="1"/>
          <p:nvPr/>
        </p:nvSpPr>
        <p:spPr>
          <a:xfrm>
            <a:off x="1" y="6264553"/>
            <a:ext cx="2828924" cy="369332"/>
          </a:xfrm>
          <a:prstGeom prst="rect">
            <a:avLst/>
          </a:prstGeom>
          <a:solidFill>
            <a:srgbClr val="7F7F7F">
              <a:alpha val="55686"/>
            </a:srgbClr>
          </a:solidFill>
        </p:spPr>
        <p:txBody>
          <a:bodyPr wrap="square" rtlCol="0">
            <a:spAutoFit/>
          </a:bodyPr>
          <a:lstStyle/>
          <a:p>
            <a:r>
              <a:rPr lang="nl-NL" err="1">
                <a:solidFill>
                  <a:schemeClr val="bg1"/>
                </a:solidFill>
              </a:rPr>
              <a:t>www.blackbearcarbon.com</a:t>
            </a:r>
            <a:endParaRPr lang="nl-N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71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86000" b="-8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0A6348-31E6-6741-AB14-FC3DC2DD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0914"/>
            <a:ext cx="10515601" cy="1081640"/>
          </a:xfrm>
          <a:solidFill>
            <a:schemeClr val="bg1">
              <a:lumMod val="50000"/>
              <a:alpha val="46000"/>
            </a:schemeClr>
          </a:solidFill>
        </p:spPr>
        <p:txBody>
          <a:bodyPr>
            <a:normAutofit/>
          </a:bodyPr>
          <a:lstStyle/>
          <a:p>
            <a:r>
              <a:rPr lang="nl-NL">
                <a:solidFill>
                  <a:schemeClr val="bg1"/>
                </a:solidFill>
              </a:rPr>
              <a:t>WASTEBOARDS – RECYCLED BOTTLE CAPS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277271-53A8-BA49-9943-5A918D819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ECF6FB7-EA3F-524B-9474-F82DCC5AC606}"/>
              </a:ext>
            </a:extLst>
          </p:cNvPr>
          <p:cNvSpPr txBox="1"/>
          <p:nvPr/>
        </p:nvSpPr>
        <p:spPr>
          <a:xfrm>
            <a:off x="0" y="5222856"/>
            <a:ext cx="9144000" cy="523220"/>
          </a:xfrm>
          <a:prstGeom prst="rect">
            <a:avLst/>
          </a:prstGeom>
          <a:solidFill>
            <a:srgbClr val="5A9BD5"/>
          </a:solidFill>
        </p:spPr>
        <p:txBody>
          <a:bodyPr wrap="square" rtlCol="0">
            <a:spAutoFit/>
          </a:bodyPr>
          <a:lstStyle/>
          <a:p>
            <a:r>
              <a:rPr lang="nl-NL" sz="2800">
                <a:solidFill>
                  <a:schemeClr val="bg1"/>
                </a:solidFill>
              </a:rPr>
              <a:t>Unique handmade skateboards of </a:t>
            </a:r>
            <a:r>
              <a:rPr lang="nl-NL" sz="2800" err="1">
                <a:solidFill>
                  <a:schemeClr val="bg1"/>
                </a:solidFill>
              </a:rPr>
              <a:t>recycled</a:t>
            </a:r>
            <a:r>
              <a:rPr lang="nl-NL" sz="2800">
                <a:solidFill>
                  <a:schemeClr val="bg1"/>
                </a:solidFill>
              </a:rPr>
              <a:t> plastic </a:t>
            </a:r>
            <a:r>
              <a:rPr lang="nl-NL" sz="2800" err="1">
                <a:solidFill>
                  <a:schemeClr val="bg1"/>
                </a:solidFill>
              </a:rPr>
              <a:t>bottle</a:t>
            </a:r>
            <a:r>
              <a:rPr lang="nl-NL" sz="2800">
                <a:solidFill>
                  <a:schemeClr val="bg1"/>
                </a:solidFill>
              </a:rPr>
              <a:t> caps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096CDD7-1E4B-9B40-87E8-EA2B79966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0" y="5908675"/>
            <a:ext cx="763587" cy="8128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FF69C85-E7D4-8D4B-8A6B-E197C5686028}"/>
              </a:ext>
            </a:extLst>
          </p:cNvPr>
          <p:cNvSpPr txBox="1"/>
          <p:nvPr/>
        </p:nvSpPr>
        <p:spPr>
          <a:xfrm>
            <a:off x="1" y="6264553"/>
            <a:ext cx="2828924" cy="369332"/>
          </a:xfrm>
          <a:prstGeom prst="rect">
            <a:avLst/>
          </a:prstGeom>
          <a:solidFill>
            <a:srgbClr val="7F7F7F">
              <a:alpha val="55686"/>
            </a:srgbClr>
          </a:solidFill>
        </p:spPr>
        <p:txBody>
          <a:bodyPr wrap="square" rtlCol="0">
            <a:spAutoFit/>
          </a:bodyPr>
          <a:lstStyle/>
          <a:p>
            <a:r>
              <a:rPr lang="nl-NL" err="1">
                <a:solidFill>
                  <a:schemeClr val="bg1"/>
                </a:solidFill>
              </a:rPr>
              <a:t>www.wasteboards.com</a:t>
            </a:r>
            <a:endParaRPr lang="nl-N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269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1367A51-FF93-A348-AD68-765F676F8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9005" y="2506662"/>
            <a:ext cx="7252995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>
                <a:solidFill>
                  <a:srgbClr val="1A81C4"/>
                </a:solidFill>
              </a:rPr>
              <a:t>JOIN THE GLOBAL </a:t>
            </a:r>
          </a:p>
          <a:p>
            <a:pPr marL="0" indent="0" algn="ctr">
              <a:buNone/>
            </a:pPr>
            <a:r>
              <a:rPr lang="nl-NL" sz="4400">
                <a:solidFill>
                  <a:srgbClr val="1A81C4"/>
                </a:solidFill>
              </a:rPr>
              <a:t>CIRCULAR COMMUNITY</a:t>
            </a:r>
          </a:p>
          <a:p>
            <a:pPr marL="0" indent="0" algn="ctr">
              <a:buNone/>
            </a:pPr>
            <a:endParaRPr lang="nl-NL" sz="4400"/>
          </a:p>
          <a:p>
            <a:pPr marL="0" indent="0" algn="ctr">
              <a:buNone/>
            </a:pPr>
            <a:r>
              <a:rPr lang="nl-NL" sz="2600">
                <a:solidFill>
                  <a:srgbClr val="F04E2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www.hollandcircularhotspot.nl</a:t>
            </a:r>
            <a:endParaRPr lang="nl-NL" sz="2600">
              <a:solidFill>
                <a:srgbClr val="F04E23"/>
              </a:solidFill>
            </a:endParaRPr>
          </a:p>
          <a:p>
            <a:pPr marL="0" indent="0" algn="ctr">
              <a:buNone/>
            </a:pPr>
            <a:r>
              <a:rPr lang="nl-NL" sz="2600">
                <a:solidFill>
                  <a:srgbClr val="F04E2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info@circularhotspot.nl</a:t>
            </a:r>
            <a:endParaRPr lang="nl-NL" sz="2600">
              <a:solidFill>
                <a:srgbClr val="F04E23"/>
              </a:solidFill>
            </a:endParaRPr>
          </a:p>
          <a:p>
            <a:pPr marL="0" indent="0" algn="ctr">
              <a:buNone/>
            </a:pPr>
            <a:endParaRPr lang="nl-NL" sz="260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2639EAD-0745-CA43-AE1D-59DF00DD2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78" y="263769"/>
            <a:ext cx="5067958" cy="539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98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1451461-3688-0D4D-B474-3B172CCCDA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260" t="33586" r="7260" b="23448"/>
          <a:stretch/>
        </p:blipFill>
        <p:spPr>
          <a:xfrm>
            <a:off x="1730829" y="111759"/>
            <a:ext cx="9046028" cy="6668613"/>
          </a:xfr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1E9EEF83-96B8-854E-86AE-D9A836E1D03C}"/>
              </a:ext>
            </a:extLst>
          </p:cNvPr>
          <p:cNvSpPr/>
          <p:nvPr/>
        </p:nvSpPr>
        <p:spPr>
          <a:xfrm>
            <a:off x="8523514" y="3702571"/>
            <a:ext cx="2449286" cy="31554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B6D9374C-BCCA-DC44-96F5-A9B523F83AB5}"/>
              </a:ext>
            </a:extLst>
          </p:cNvPr>
          <p:cNvSpPr/>
          <p:nvPr/>
        </p:nvSpPr>
        <p:spPr>
          <a:xfrm>
            <a:off x="1681843" y="5731329"/>
            <a:ext cx="2628900" cy="10490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B4DE9662-1A23-DB43-B1FF-93ECFB281F11}"/>
              </a:ext>
            </a:extLst>
          </p:cNvPr>
          <p:cNvSpPr/>
          <p:nvPr/>
        </p:nvSpPr>
        <p:spPr>
          <a:xfrm>
            <a:off x="4653643" y="6645729"/>
            <a:ext cx="3869871" cy="134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30B6DEB5-B5C1-DA42-859B-0FEB8FD4626A}"/>
              </a:ext>
            </a:extLst>
          </p:cNvPr>
          <p:cNvSpPr/>
          <p:nvPr/>
        </p:nvSpPr>
        <p:spPr>
          <a:xfrm>
            <a:off x="1338943" y="0"/>
            <a:ext cx="2971800" cy="1094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FB4194FA-D638-0F43-A077-D0955985D45E}"/>
              </a:ext>
            </a:extLst>
          </p:cNvPr>
          <p:cNvSpPr/>
          <p:nvPr/>
        </p:nvSpPr>
        <p:spPr>
          <a:xfrm>
            <a:off x="8637814" y="3575957"/>
            <a:ext cx="2628900" cy="1266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8350B5F4-4E9B-B74E-A8D1-EA4920E8B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5908675"/>
            <a:ext cx="763587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5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A3886D53-B1E9-1741-B1C0-2920A4153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56" y="646469"/>
            <a:ext cx="11433544" cy="5605118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3718A7ED-10B4-8443-A153-2FFED579EACA}"/>
              </a:ext>
            </a:extLst>
          </p:cNvPr>
          <p:cNvSpPr txBox="1"/>
          <p:nvPr/>
        </p:nvSpPr>
        <p:spPr>
          <a:xfrm>
            <a:off x="0" y="5836089"/>
            <a:ext cx="6103088" cy="830997"/>
          </a:xfrm>
          <a:prstGeom prst="rect">
            <a:avLst/>
          </a:prstGeom>
          <a:solidFill>
            <a:srgbClr val="5A9BD5"/>
          </a:solidFill>
        </p:spPr>
        <p:txBody>
          <a:bodyPr wrap="square" rtlCol="0">
            <a:spAutoFit/>
          </a:bodyPr>
          <a:lstStyle/>
          <a:p>
            <a:r>
              <a:rPr lang="nl-NL" sz="2400">
                <a:solidFill>
                  <a:schemeClr val="bg1"/>
                </a:solidFill>
              </a:rPr>
              <a:t>A </a:t>
            </a:r>
            <a:r>
              <a:rPr lang="nl-NL" sz="2400" err="1">
                <a:solidFill>
                  <a:schemeClr val="bg1"/>
                </a:solidFill>
              </a:rPr>
              <a:t>circular</a:t>
            </a:r>
            <a:r>
              <a:rPr lang="nl-NL" sz="2400">
                <a:solidFill>
                  <a:schemeClr val="bg1"/>
                </a:solidFill>
              </a:rPr>
              <a:t> </a:t>
            </a:r>
            <a:r>
              <a:rPr lang="nl-NL" sz="2400" err="1">
                <a:solidFill>
                  <a:schemeClr val="bg1"/>
                </a:solidFill>
              </a:rPr>
              <a:t>economy</a:t>
            </a:r>
            <a:r>
              <a:rPr lang="nl-NL" sz="2400">
                <a:solidFill>
                  <a:schemeClr val="bg1"/>
                </a:solidFill>
              </a:rPr>
              <a:t> in </a:t>
            </a:r>
            <a:r>
              <a:rPr lang="nl-NL" sz="2400" err="1">
                <a:solidFill>
                  <a:schemeClr val="bg1"/>
                </a:solidFill>
              </a:rPr>
              <a:t>the</a:t>
            </a:r>
            <a:r>
              <a:rPr lang="nl-NL" sz="2400">
                <a:solidFill>
                  <a:schemeClr val="bg1"/>
                </a:solidFill>
              </a:rPr>
              <a:t> Netherlands </a:t>
            </a:r>
            <a:r>
              <a:rPr lang="nl-NL" sz="2400" err="1">
                <a:solidFill>
                  <a:schemeClr val="bg1"/>
                </a:solidFill>
              </a:rPr>
              <a:t>by</a:t>
            </a:r>
            <a:r>
              <a:rPr lang="nl-NL" sz="2400">
                <a:solidFill>
                  <a:schemeClr val="bg1"/>
                </a:solidFill>
              </a:rPr>
              <a:t> 2050</a:t>
            </a:r>
            <a:br>
              <a:rPr lang="nl-NL" sz="2400">
                <a:solidFill>
                  <a:schemeClr val="bg1"/>
                </a:solidFill>
              </a:rPr>
            </a:br>
            <a:r>
              <a:rPr lang="nl-NL" sz="2400">
                <a:solidFill>
                  <a:schemeClr val="bg1"/>
                </a:solidFill>
              </a:rPr>
              <a:t>Dutch commitment </a:t>
            </a:r>
            <a:r>
              <a:rPr lang="nl-NL" sz="2400" err="1">
                <a:solidFill>
                  <a:schemeClr val="bg1"/>
                </a:solidFill>
              </a:rPr>
              <a:t>and</a:t>
            </a:r>
            <a:r>
              <a:rPr lang="nl-NL" sz="2400">
                <a:solidFill>
                  <a:schemeClr val="bg1"/>
                </a:solidFill>
              </a:rPr>
              <a:t> </a:t>
            </a:r>
            <a:r>
              <a:rPr lang="nl-NL" sz="2400" err="1">
                <a:solidFill>
                  <a:schemeClr val="bg1"/>
                </a:solidFill>
              </a:rPr>
              <a:t>priorities</a:t>
            </a:r>
            <a:endParaRPr lang="nl-NL" sz="2400">
              <a:solidFill>
                <a:schemeClr val="bg1"/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9ACD343-D613-8A44-A734-81827FC88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0" y="5908675"/>
            <a:ext cx="763587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11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36537-2DA6-4742-8AD9-CAAF1387D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4B8F821-15EE-4A43-B5D3-3433D4F10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96022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240555-FBA6-1046-BDAE-6D8E830A5DD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7F7F7F">
              <a:alpha val="18039"/>
            </a:srgbClr>
          </a:solidFill>
        </p:spPr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THE OCEAN CLEANUP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7B111A-8B17-174D-A500-647958878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FB4F757-1960-874D-A26B-6C08994EA4C7}"/>
              </a:ext>
            </a:extLst>
          </p:cNvPr>
          <p:cNvSpPr txBox="1"/>
          <p:nvPr/>
        </p:nvSpPr>
        <p:spPr>
          <a:xfrm>
            <a:off x="0" y="2516448"/>
            <a:ext cx="7064187" cy="954107"/>
          </a:xfrm>
          <a:prstGeom prst="rect">
            <a:avLst/>
          </a:prstGeom>
          <a:solidFill>
            <a:srgbClr val="5A9BD5"/>
          </a:solidFill>
        </p:spPr>
        <p:txBody>
          <a:bodyPr wrap="square" rtlCol="0">
            <a:spAutoFit/>
          </a:bodyPr>
          <a:lstStyle/>
          <a:p>
            <a:r>
              <a:rPr lang="nl-NL" sz="2800">
                <a:solidFill>
                  <a:schemeClr val="bg1"/>
                </a:solidFill>
              </a:rPr>
              <a:t>Long, </a:t>
            </a:r>
            <a:r>
              <a:rPr lang="nl-NL" sz="2800" err="1">
                <a:solidFill>
                  <a:schemeClr val="bg1"/>
                </a:solidFill>
              </a:rPr>
              <a:t>floating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barriers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placed</a:t>
            </a:r>
            <a:r>
              <a:rPr lang="nl-NL" sz="2800">
                <a:solidFill>
                  <a:schemeClr val="bg1"/>
                </a:solidFill>
              </a:rPr>
              <a:t> in </a:t>
            </a:r>
            <a:r>
              <a:rPr lang="nl-NL" sz="2800" err="1">
                <a:solidFill>
                  <a:schemeClr val="bg1"/>
                </a:solidFill>
              </a:rPr>
              <a:t>the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ocean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currents</a:t>
            </a:r>
            <a:r>
              <a:rPr lang="nl-NL" sz="2800">
                <a:solidFill>
                  <a:schemeClr val="bg1"/>
                </a:solidFill>
              </a:rPr>
              <a:t> direct </a:t>
            </a:r>
            <a:r>
              <a:rPr lang="nl-NL" sz="2800" err="1">
                <a:solidFill>
                  <a:schemeClr val="bg1"/>
                </a:solidFill>
              </a:rPr>
              <a:t>the</a:t>
            </a:r>
            <a:r>
              <a:rPr lang="nl-NL" sz="2800">
                <a:solidFill>
                  <a:schemeClr val="bg1"/>
                </a:solidFill>
              </a:rPr>
              <a:t> plastic </a:t>
            </a:r>
            <a:r>
              <a:rPr lang="nl-NL" sz="2800" err="1">
                <a:solidFill>
                  <a:schemeClr val="bg1"/>
                </a:solidFill>
              </a:rPr>
              <a:t>into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collection</a:t>
            </a:r>
            <a:r>
              <a:rPr lang="nl-NL" sz="2800">
                <a:solidFill>
                  <a:schemeClr val="bg1"/>
                </a:solidFill>
              </a:rPr>
              <a:t> points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3687992-7168-F142-B4FE-D68455F41D7B}"/>
              </a:ext>
            </a:extLst>
          </p:cNvPr>
          <p:cNvSpPr txBox="1"/>
          <p:nvPr/>
        </p:nvSpPr>
        <p:spPr>
          <a:xfrm>
            <a:off x="0" y="6264553"/>
            <a:ext cx="4557713" cy="369332"/>
          </a:xfrm>
          <a:prstGeom prst="rect">
            <a:avLst/>
          </a:prstGeom>
          <a:solidFill>
            <a:srgbClr val="7F7F7F">
              <a:alpha val="55686"/>
            </a:srgbClr>
          </a:solidFill>
        </p:spPr>
        <p:txBody>
          <a:bodyPr wrap="square" rtlCol="0">
            <a:spAutoFit/>
          </a:bodyPr>
          <a:lstStyle/>
          <a:p>
            <a:r>
              <a:rPr lang="nl-NL" err="1">
                <a:solidFill>
                  <a:schemeClr val="bg1"/>
                </a:solidFill>
              </a:rPr>
              <a:t>www.theoceancleanup.com</a:t>
            </a:r>
            <a:endParaRPr lang="nl-NL">
              <a:solidFill>
                <a:schemeClr val="bg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7F934BB-F002-0A4D-B43D-2B377D13B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5908675"/>
            <a:ext cx="763587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98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240555-FBA6-1046-BDAE-6D8E830A5DD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50000"/>
              <a:alpha val="40000"/>
            </a:schemeClr>
          </a:solidFill>
        </p:spPr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THE GREAT BUBBLE BARRIER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7B111A-8B17-174D-A500-647958878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FB4F757-1960-874D-A26B-6C08994EA4C7}"/>
              </a:ext>
            </a:extLst>
          </p:cNvPr>
          <p:cNvSpPr txBox="1"/>
          <p:nvPr/>
        </p:nvSpPr>
        <p:spPr>
          <a:xfrm>
            <a:off x="0" y="1663700"/>
            <a:ext cx="9040483" cy="954107"/>
          </a:xfrm>
          <a:prstGeom prst="rect">
            <a:avLst/>
          </a:prstGeom>
          <a:solidFill>
            <a:srgbClr val="5A9BD5"/>
          </a:solidFill>
        </p:spPr>
        <p:txBody>
          <a:bodyPr wrap="square" rtlCol="0">
            <a:spAutoFit/>
          </a:bodyPr>
          <a:lstStyle/>
          <a:p>
            <a:r>
              <a:rPr lang="nl-NL" sz="2800">
                <a:solidFill>
                  <a:schemeClr val="bg1"/>
                </a:solidFill>
              </a:rPr>
              <a:t>The </a:t>
            </a:r>
            <a:r>
              <a:rPr lang="nl-NL" sz="2800" err="1">
                <a:solidFill>
                  <a:schemeClr val="bg1"/>
                </a:solidFill>
              </a:rPr>
              <a:t>wall</a:t>
            </a:r>
            <a:r>
              <a:rPr lang="nl-NL" sz="2800">
                <a:solidFill>
                  <a:schemeClr val="bg1"/>
                </a:solidFill>
              </a:rPr>
              <a:t> of </a:t>
            </a:r>
            <a:r>
              <a:rPr lang="nl-NL" sz="2800" err="1">
                <a:solidFill>
                  <a:schemeClr val="bg1"/>
                </a:solidFill>
              </a:rPr>
              <a:t>bubbles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stops</a:t>
            </a:r>
            <a:r>
              <a:rPr lang="nl-NL" sz="2800">
                <a:solidFill>
                  <a:schemeClr val="bg1"/>
                </a:solidFill>
              </a:rPr>
              <a:t> plastic </a:t>
            </a:r>
            <a:r>
              <a:rPr lang="nl-NL" sz="2800" err="1">
                <a:solidFill>
                  <a:schemeClr val="bg1"/>
                </a:solidFill>
              </a:rPr>
              <a:t>pollution</a:t>
            </a:r>
            <a:r>
              <a:rPr lang="nl-NL" sz="2800">
                <a:solidFill>
                  <a:schemeClr val="bg1"/>
                </a:solidFill>
              </a:rPr>
              <a:t> in </a:t>
            </a:r>
            <a:r>
              <a:rPr lang="nl-NL" sz="2800" err="1">
                <a:solidFill>
                  <a:schemeClr val="bg1"/>
                </a:solidFill>
              </a:rPr>
              <a:t>rivers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before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it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reaches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the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oceans</a:t>
            </a:r>
            <a:r>
              <a:rPr lang="nl-NL" sz="2800">
                <a:solidFill>
                  <a:schemeClr val="bg1"/>
                </a:solidFill>
              </a:rPr>
              <a:t> but </a:t>
            </a:r>
            <a:r>
              <a:rPr lang="nl-NL" sz="2800" err="1">
                <a:solidFill>
                  <a:schemeClr val="bg1"/>
                </a:solidFill>
              </a:rPr>
              <a:t>allows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fish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and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ships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to</a:t>
            </a:r>
            <a:r>
              <a:rPr lang="nl-NL" sz="2800">
                <a:solidFill>
                  <a:schemeClr val="bg1"/>
                </a:solidFill>
              </a:rPr>
              <a:t> pass </a:t>
            </a:r>
            <a:r>
              <a:rPr lang="nl-NL" sz="2800" err="1">
                <a:solidFill>
                  <a:schemeClr val="bg1"/>
                </a:solidFill>
              </a:rPr>
              <a:t>easily</a:t>
            </a:r>
            <a:endParaRPr lang="nl-NL" sz="2800">
              <a:solidFill>
                <a:schemeClr val="bg1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3687992-7168-F142-B4FE-D68455F41D7B}"/>
              </a:ext>
            </a:extLst>
          </p:cNvPr>
          <p:cNvSpPr txBox="1"/>
          <p:nvPr/>
        </p:nvSpPr>
        <p:spPr>
          <a:xfrm>
            <a:off x="0" y="6264553"/>
            <a:ext cx="4557713" cy="369332"/>
          </a:xfrm>
          <a:prstGeom prst="rect">
            <a:avLst/>
          </a:prstGeom>
          <a:solidFill>
            <a:srgbClr val="7F7F7F">
              <a:alpha val="55686"/>
            </a:srgbClr>
          </a:solidFill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bg1"/>
                </a:solidFill>
              </a:rPr>
              <a:t>www. </a:t>
            </a:r>
            <a:r>
              <a:rPr lang="nl-NL" err="1">
                <a:solidFill>
                  <a:schemeClr val="bg1"/>
                </a:solidFill>
              </a:rPr>
              <a:t>thegreatbubblebarrier.com</a:t>
            </a:r>
            <a:endParaRPr lang="nl-NL">
              <a:solidFill>
                <a:schemeClr val="bg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7F934BB-F002-0A4D-B43D-2B377D13B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5908675"/>
            <a:ext cx="763587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64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240555-FBA6-1046-BDAE-6D8E830A5DD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50000"/>
              <a:alpha val="40000"/>
            </a:schemeClr>
          </a:solidFill>
        </p:spPr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PLASTIC WHALE – WASTE FISHING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7B111A-8B17-174D-A500-647958878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FB4F757-1960-874D-A26B-6C08994EA4C7}"/>
              </a:ext>
            </a:extLst>
          </p:cNvPr>
          <p:cNvSpPr txBox="1"/>
          <p:nvPr/>
        </p:nvSpPr>
        <p:spPr>
          <a:xfrm>
            <a:off x="0" y="4362245"/>
            <a:ext cx="7746521" cy="954107"/>
          </a:xfrm>
          <a:prstGeom prst="rect">
            <a:avLst/>
          </a:prstGeom>
          <a:solidFill>
            <a:srgbClr val="5A9BD5"/>
          </a:solidFill>
        </p:spPr>
        <p:txBody>
          <a:bodyPr wrap="square" rtlCol="0">
            <a:spAutoFit/>
          </a:bodyPr>
          <a:lstStyle/>
          <a:p>
            <a:r>
              <a:rPr lang="nl-NL" sz="2800">
                <a:solidFill>
                  <a:schemeClr val="bg1"/>
                </a:solidFill>
              </a:rPr>
              <a:t>Over 12,500 plastic </a:t>
            </a:r>
            <a:r>
              <a:rPr lang="nl-NL" sz="2800" err="1">
                <a:solidFill>
                  <a:schemeClr val="bg1"/>
                </a:solidFill>
              </a:rPr>
              <a:t>fishing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people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caught</a:t>
            </a:r>
            <a:r>
              <a:rPr lang="nl-NL" sz="2800">
                <a:solidFill>
                  <a:schemeClr val="bg1"/>
                </a:solidFill>
              </a:rPr>
              <a:t> 105,000 </a:t>
            </a:r>
            <a:r>
              <a:rPr lang="nl-NL" sz="2800" err="1">
                <a:solidFill>
                  <a:schemeClr val="bg1"/>
                </a:solidFill>
              </a:rPr>
              <a:t>bottles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and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filled</a:t>
            </a:r>
            <a:r>
              <a:rPr lang="nl-NL" sz="2800">
                <a:solidFill>
                  <a:schemeClr val="bg1"/>
                </a:solidFill>
              </a:rPr>
              <a:t> 2,062 bin </a:t>
            </a:r>
            <a:r>
              <a:rPr lang="nl-NL" sz="2800" err="1">
                <a:solidFill>
                  <a:schemeClr val="bg1"/>
                </a:solidFill>
              </a:rPr>
              <a:t>bags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with</a:t>
            </a:r>
            <a:r>
              <a:rPr lang="nl-NL" sz="2800">
                <a:solidFill>
                  <a:schemeClr val="bg1"/>
                </a:solidFill>
              </a:rPr>
              <a:t> plastic waste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3687992-7168-F142-B4FE-D68455F41D7B}"/>
              </a:ext>
            </a:extLst>
          </p:cNvPr>
          <p:cNvSpPr txBox="1"/>
          <p:nvPr/>
        </p:nvSpPr>
        <p:spPr>
          <a:xfrm>
            <a:off x="0" y="6264553"/>
            <a:ext cx="4557713" cy="369332"/>
          </a:xfrm>
          <a:prstGeom prst="rect">
            <a:avLst/>
          </a:prstGeom>
          <a:solidFill>
            <a:srgbClr val="7F7F7F">
              <a:alpha val="55686"/>
            </a:srgbClr>
          </a:solidFill>
        </p:spPr>
        <p:txBody>
          <a:bodyPr wrap="square" rtlCol="0">
            <a:spAutoFit/>
          </a:bodyPr>
          <a:lstStyle/>
          <a:p>
            <a:r>
              <a:rPr lang="nl-NL" err="1">
                <a:solidFill>
                  <a:schemeClr val="bg1"/>
                </a:solidFill>
              </a:rPr>
              <a:t>www.plasticwhale.com</a:t>
            </a:r>
            <a:endParaRPr lang="nl-NL">
              <a:solidFill>
                <a:schemeClr val="bg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7F934BB-F002-0A4D-B43D-2B377D13B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5908675"/>
            <a:ext cx="763587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72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240555-FBA6-1046-BDAE-6D8E830A5DD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50000"/>
              <a:alpha val="40000"/>
            </a:schemeClr>
          </a:solidFill>
        </p:spPr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DSM NIAGA – RECYCLABLE CARPET MATERIAL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7B111A-8B17-174D-A500-647958878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FB4F757-1960-874D-A26B-6C08994EA4C7}"/>
              </a:ext>
            </a:extLst>
          </p:cNvPr>
          <p:cNvSpPr txBox="1"/>
          <p:nvPr/>
        </p:nvSpPr>
        <p:spPr>
          <a:xfrm>
            <a:off x="0" y="5222856"/>
            <a:ext cx="9661585" cy="954107"/>
          </a:xfrm>
          <a:prstGeom prst="rect">
            <a:avLst/>
          </a:prstGeom>
          <a:solidFill>
            <a:srgbClr val="5A9BD5"/>
          </a:solidFill>
        </p:spPr>
        <p:txBody>
          <a:bodyPr wrap="square" rtlCol="0">
            <a:spAutoFit/>
          </a:bodyPr>
          <a:lstStyle/>
          <a:p>
            <a:r>
              <a:rPr lang="nl-NL" sz="2800">
                <a:solidFill>
                  <a:schemeClr val="bg1"/>
                </a:solidFill>
              </a:rPr>
              <a:t>The </a:t>
            </a:r>
            <a:r>
              <a:rPr lang="nl-NL" sz="2800" err="1">
                <a:solidFill>
                  <a:schemeClr val="bg1"/>
                </a:solidFill>
              </a:rPr>
              <a:t>carpet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material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can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be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fully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restored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to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its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original</a:t>
            </a:r>
            <a:r>
              <a:rPr lang="nl-NL" sz="2800">
                <a:solidFill>
                  <a:schemeClr val="bg1"/>
                </a:solidFill>
              </a:rPr>
              <a:t> form in </a:t>
            </a:r>
            <a:r>
              <a:rPr lang="nl-NL" sz="2800" err="1">
                <a:solidFill>
                  <a:schemeClr val="bg1"/>
                </a:solidFill>
              </a:rPr>
              <a:t>an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economically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viable</a:t>
            </a:r>
            <a:r>
              <a:rPr lang="nl-NL" sz="2800">
                <a:solidFill>
                  <a:schemeClr val="bg1"/>
                </a:solidFill>
              </a:rPr>
              <a:t> way </a:t>
            </a:r>
            <a:r>
              <a:rPr lang="nl-NL" sz="2800" err="1">
                <a:solidFill>
                  <a:schemeClr val="bg1"/>
                </a:solidFill>
              </a:rPr>
              <a:t>and</a:t>
            </a:r>
            <a:r>
              <a:rPr lang="nl-NL" sz="2800">
                <a:solidFill>
                  <a:schemeClr val="bg1"/>
                </a:solidFill>
              </a:rPr>
              <a:t> without </a:t>
            </a:r>
            <a:r>
              <a:rPr lang="nl-NL" sz="2800" err="1">
                <a:solidFill>
                  <a:schemeClr val="bg1"/>
                </a:solidFill>
              </a:rPr>
              <a:t>compromising</a:t>
            </a:r>
            <a:r>
              <a:rPr lang="nl-NL" sz="2800">
                <a:solidFill>
                  <a:schemeClr val="bg1"/>
                </a:solidFill>
              </a:rPr>
              <a:t> on </a:t>
            </a:r>
            <a:r>
              <a:rPr lang="nl-NL" sz="2800" err="1">
                <a:solidFill>
                  <a:schemeClr val="bg1"/>
                </a:solidFill>
              </a:rPr>
              <a:t>quality</a:t>
            </a:r>
            <a:endParaRPr lang="nl-NL" sz="2800">
              <a:solidFill>
                <a:schemeClr val="bg1"/>
              </a:solidFill>
            </a:endParaRPr>
          </a:p>
        </p:txBody>
      </p:sp>
      <p:sp useBgFill="1">
        <p:nvSpPr>
          <p:cNvPr id="5" name="Tekstvak 4">
            <a:extLst>
              <a:ext uri="{FF2B5EF4-FFF2-40B4-BE49-F238E27FC236}">
                <a16:creationId xmlns:a16="http://schemas.microsoft.com/office/drawing/2014/main" id="{F3687992-7168-F142-B4FE-D68455F41D7B}"/>
              </a:ext>
            </a:extLst>
          </p:cNvPr>
          <p:cNvSpPr txBox="1"/>
          <p:nvPr/>
        </p:nvSpPr>
        <p:spPr>
          <a:xfrm>
            <a:off x="0" y="6264553"/>
            <a:ext cx="4557713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l-NL" err="1">
                <a:solidFill>
                  <a:schemeClr val="bg1"/>
                </a:solidFill>
              </a:rPr>
              <a:t>www.dsm-niaga.com</a:t>
            </a:r>
            <a:endParaRPr lang="nl-NL">
              <a:solidFill>
                <a:schemeClr val="bg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7F934BB-F002-0A4D-B43D-2B377D13B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5908675"/>
            <a:ext cx="763587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53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240555-FBA6-1046-BDAE-6D8E830A5DD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50000"/>
              <a:alpha val="40000"/>
            </a:schemeClr>
          </a:solidFill>
        </p:spPr>
        <p:txBody>
          <a:bodyPr>
            <a:noAutofit/>
          </a:bodyPr>
          <a:lstStyle/>
          <a:p>
            <a:r>
              <a:rPr lang="nl-NL">
                <a:solidFill>
                  <a:schemeClr val="bg1"/>
                </a:solidFill>
              </a:rPr>
              <a:t>INTERFACE/NETWORKS-RECYCLED MATERIALS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7B111A-8B17-174D-A500-647958878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FB4F757-1960-874D-A26B-6C08994EA4C7}"/>
              </a:ext>
            </a:extLst>
          </p:cNvPr>
          <p:cNvSpPr txBox="1"/>
          <p:nvPr/>
        </p:nvSpPr>
        <p:spPr>
          <a:xfrm>
            <a:off x="0" y="5200852"/>
            <a:ext cx="10696755" cy="954107"/>
          </a:xfrm>
          <a:prstGeom prst="rect">
            <a:avLst/>
          </a:prstGeom>
          <a:solidFill>
            <a:srgbClr val="5A9BD5"/>
          </a:solidFill>
        </p:spPr>
        <p:txBody>
          <a:bodyPr wrap="square" rtlCol="0">
            <a:spAutoFit/>
          </a:bodyPr>
          <a:lstStyle/>
          <a:p>
            <a:r>
              <a:rPr lang="nl-NL" sz="2800">
                <a:solidFill>
                  <a:schemeClr val="bg1"/>
                </a:solidFill>
              </a:rPr>
              <a:t>85% of </a:t>
            </a:r>
            <a:r>
              <a:rPr lang="nl-NL" sz="2800" err="1">
                <a:solidFill>
                  <a:schemeClr val="bg1"/>
                </a:solidFill>
              </a:rPr>
              <a:t>Interface’s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raw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materials</a:t>
            </a:r>
            <a:r>
              <a:rPr lang="nl-NL" sz="2800">
                <a:solidFill>
                  <a:schemeClr val="bg1"/>
                </a:solidFill>
              </a:rPr>
              <a:t> are </a:t>
            </a:r>
            <a:r>
              <a:rPr lang="nl-NL" sz="2800" err="1">
                <a:solidFill>
                  <a:schemeClr val="bg1"/>
                </a:solidFill>
              </a:rPr>
              <a:t>recycled</a:t>
            </a:r>
            <a:r>
              <a:rPr lang="nl-NL" sz="2800">
                <a:solidFill>
                  <a:schemeClr val="bg1"/>
                </a:solidFill>
              </a:rPr>
              <a:t> or bio-</a:t>
            </a:r>
            <a:r>
              <a:rPr lang="nl-NL" sz="2800" err="1">
                <a:solidFill>
                  <a:schemeClr val="bg1"/>
                </a:solidFill>
              </a:rPr>
              <a:t>based</a:t>
            </a:r>
            <a:r>
              <a:rPr lang="nl-NL" sz="2800">
                <a:solidFill>
                  <a:schemeClr val="bg1"/>
                </a:solidFill>
              </a:rPr>
              <a:t>, </a:t>
            </a:r>
            <a:r>
              <a:rPr lang="nl-NL" sz="2800" err="1">
                <a:solidFill>
                  <a:schemeClr val="bg1"/>
                </a:solidFill>
              </a:rPr>
              <a:t>discarded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fishnets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from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poor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coastal</a:t>
            </a:r>
            <a:r>
              <a:rPr lang="nl-NL" sz="2800">
                <a:solidFill>
                  <a:schemeClr val="bg1"/>
                </a:solidFill>
              </a:rPr>
              <a:t> </a:t>
            </a:r>
            <a:r>
              <a:rPr lang="nl-NL" sz="2800" err="1">
                <a:solidFill>
                  <a:schemeClr val="bg1"/>
                </a:solidFill>
              </a:rPr>
              <a:t>areas</a:t>
            </a:r>
            <a:r>
              <a:rPr lang="nl-NL" sz="2800">
                <a:solidFill>
                  <a:schemeClr val="bg1"/>
                </a:solidFill>
              </a:rPr>
              <a:t> are </a:t>
            </a:r>
            <a:r>
              <a:rPr lang="nl-NL" sz="2800" err="1">
                <a:solidFill>
                  <a:schemeClr val="bg1"/>
                </a:solidFill>
              </a:rPr>
              <a:t>used</a:t>
            </a:r>
            <a:r>
              <a:rPr lang="nl-NL" sz="2800">
                <a:solidFill>
                  <a:schemeClr val="bg1"/>
                </a:solidFill>
              </a:rPr>
              <a:t> as resource</a:t>
            </a:r>
          </a:p>
        </p:txBody>
      </p:sp>
      <p:sp useBgFill="1">
        <p:nvSpPr>
          <p:cNvPr id="5" name="Tekstvak 4">
            <a:extLst>
              <a:ext uri="{FF2B5EF4-FFF2-40B4-BE49-F238E27FC236}">
                <a16:creationId xmlns:a16="http://schemas.microsoft.com/office/drawing/2014/main" id="{F3687992-7168-F142-B4FE-D68455F41D7B}"/>
              </a:ext>
            </a:extLst>
          </p:cNvPr>
          <p:cNvSpPr txBox="1"/>
          <p:nvPr/>
        </p:nvSpPr>
        <p:spPr>
          <a:xfrm>
            <a:off x="0" y="6264553"/>
            <a:ext cx="4557713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bg1"/>
                </a:solidFill>
              </a:rPr>
              <a:t> </a:t>
            </a:r>
            <a:r>
              <a:rPr lang="nl-NL" err="1">
                <a:solidFill>
                  <a:schemeClr val="bg1"/>
                </a:solidFill>
              </a:rPr>
              <a:t>www.net-works.com</a:t>
            </a:r>
            <a:endParaRPr lang="nl-NL">
              <a:solidFill>
                <a:schemeClr val="bg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7F934BB-F002-0A4D-B43D-2B377D13B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5908675"/>
            <a:ext cx="763587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9520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venttype xmlns="042af365-f1c4-4c39-84d8-98c8116799b4" xsi:nil="true"/>
    <_Flow_SignoffStatus xmlns="042af365-f1c4-4c39-84d8-98c8116799b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7C88226F7369408F45FBC7E7E2316E" ma:contentTypeVersion="14" ma:contentTypeDescription="Een nieuw document maken." ma:contentTypeScope="" ma:versionID="5600c1e1de8f0a3d179a66db9e1331a6">
  <xsd:schema xmlns:xsd="http://www.w3.org/2001/XMLSchema" xmlns:xs="http://www.w3.org/2001/XMLSchema" xmlns:p="http://schemas.microsoft.com/office/2006/metadata/properties" xmlns:ns2="042af365-f1c4-4c39-84d8-98c8116799b4" xmlns:ns3="cd29dd34-0d53-4f56-a7f1-d787ab0c1282" targetNamespace="http://schemas.microsoft.com/office/2006/metadata/properties" ma:root="true" ma:fieldsID="c15b63f91ff19035a857c8230d917a28" ns2:_="" ns3:_="">
    <xsd:import namespace="042af365-f1c4-4c39-84d8-98c8116799b4"/>
    <xsd:import namespace="cd29dd34-0d53-4f56-a7f1-d787ab0c12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Eventtyp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2af365-f1c4-4c39-84d8-98c8116799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Afmeldingsstatus" ma:internalName="Afmeldingsstatus">
      <xsd:simpleType>
        <xsd:restriction base="dms:Text"/>
      </xsd:simpleType>
    </xsd:element>
    <xsd:element name="Eventtype" ma:index="21" nillable="true" ma:displayName="Event type" ma:format="Dropdown" ma:internalName="Eventtyp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29dd34-0d53-4f56-a7f1-d787ab0c128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0B05C0-958D-4B9C-A6F4-472DBB948FD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E15BB4-A383-466C-B2B2-60F2819D3FF5}">
  <ds:schemaRefs>
    <ds:schemaRef ds:uri="http://schemas.microsoft.com/office/2006/metadata/properties"/>
    <ds:schemaRef ds:uri="http://schemas.microsoft.com/office/infopath/2007/PartnerControls"/>
    <ds:schemaRef ds:uri="042af365-f1c4-4c39-84d8-98c8116799b4"/>
  </ds:schemaRefs>
</ds:datastoreItem>
</file>

<file path=customXml/itemProps3.xml><?xml version="1.0" encoding="utf-8"?>
<ds:datastoreItem xmlns:ds="http://schemas.openxmlformats.org/officeDocument/2006/customXml" ds:itemID="{A7903A3F-A1AA-4452-A0EC-3DC73590F9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2af365-f1c4-4c39-84d8-98c8116799b4"/>
    <ds:schemaRef ds:uri="cd29dd34-0d53-4f56-a7f1-d787ab0c12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16</Slides>
  <Notes>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Kantoorthema</vt:lpstr>
      <vt:lpstr>Best Practices</vt:lpstr>
      <vt:lpstr>PowerPoint Presentation</vt:lpstr>
      <vt:lpstr>PowerPoint Presentation</vt:lpstr>
      <vt:lpstr>PowerPoint Presentation</vt:lpstr>
      <vt:lpstr>THE OCEAN CLEANUP</vt:lpstr>
      <vt:lpstr>THE GREAT BUBBLE BARRIER</vt:lpstr>
      <vt:lpstr>PLASTIC WHALE – WASTE FISHING</vt:lpstr>
      <vt:lpstr>DSM NIAGA – RECYCLABLE CARPET MATERIAL</vt:lpstr>
      <vt:lpstr>INTERFACE/NETWORKS-RECYCLED MATERIALS</vt:lpstr>
      <vt:lpstr>IONIQA – ‘EVERLASTING’ PLASTIC</vt:lpstr>
      <vt:lpstr>PHARIO – SEWAGE BIOPLASTICS </vt:lpstr>
      <vt:lpstr>PERPETUAL PLASTIC – MOBILE RECYCLING LAB</vt:lpstr>
      <vt:lpstr>VAN WERVEN – RIGID PLASTICS RECYCLING </vt:lpstr>
      <vt:lpstr>BLACK BEAR CARBON </vt:lpstr>
      <vt:lpstr>WASTEBOARDS – RECYCLED BOTTLE CAPS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Diana de Graaf</dc:creator>
  <cp:keywords/>
  <dc:description/>
  <cp:revision>2</cp:revision>
  <cp:lastPrinted>2018-09-21T08:34:12Z</cp:lastPrinted>
  <dcterms:created xsi:type="dcterms:W3CDTF">2018-06-06T06:53:51Z</dcterms:created>
  <dcterms:modified xsi:type="dcterms:W3CDTF">2020-05-26T02:51:19Z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0x010100F17C88226F7369408F45FBC7E7E2316E</vt:lpwstr>
  </property>
</Properties>
</file>