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909" r:id="rId5"/>
    <p:sldId id="3390" r:id="rId6"/>
    <p:sldId id="3392" r:id="rId7"/>
    <p:sldId id="3394" r:id="rId8"/>
    <p:sldId id="3393" r:id="rId9"/>
    <p:sldId id="3395" r:id="rId10"/>
    <p:sldId id="272" r:id="rId11"/>
    <p:sldId id="259" r:id="rId12"/>
    <p:sldId id="3403" r:id="rId13"/>
    <p:sldId id="3385" r:id="rId14"/>
    <p:sldId id="3386" r:id="rId15"/>
    <p:sldId id="338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y Rajiv" initials="MR" lastIdx="5" clrIdx="0">
    <p:extLst>
      <p:ext uri="{19B8F6BF-5375-455C-9EA6-DF929625EA0E}">
        <p15:presenceInfo xmlns:p15="http://schemas.microsoft.com/office/powerpoint/2012/main" userId="764aee11528da5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439"/>
    <a:srgbClr val="FC8E42"/>
    <a:srgbClr val="F35722"/>
    <a:srgbClr val="5B9BD5"/>
    <a:srgbClr val="7F7F7F"/>
    <a:srgbClr val="5A9BD5"/>
    <a:srgbClr val="F1D2DD"/>
    <a:srgbClr val="FFE6D2"/>
    <a:srgbClr val="C32275"/>
    <a:srgbClr val="79C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F28AF-9CB7-EE33-CADB-1CD039FD0A81}" v="58" dt="2020-05-26T01:44:02.246"/>
    <p1510:client id="{DD0C36B2-FAA7-EBF8-9DCB-FE1452693538}" v="1" dt="2020-05-18T13:07:37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is\Documents\Sarika\Focus%20Sustainability\Projects\Global%20analysis\20190601%20Global%20Potential%20of%20biogas%20-%20Mod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is\Documents\Sarika\Focus%20Sustainability\Projects\Global%20analysis\20190601%20Global%20Potential%20of%20biogas%20-%20Mod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is\Documents\Sarika\Focus%20Sustainability\Projects\Global%20analysis\20190601%20Global%20Potential%20of%20biogas%20-%20Mod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is\Documents\Sarika\Focus%20Sustainability\Projects\Global%20analysis\20190601%20Global%20Potential%20of%20biogas%20-%20Mod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9168591252248"/>
          <c:y val="0.2559624155681785"/>
          <c:w val="0.51799102190503621"/>
          <c:h val="0.717364124854155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0-4823-B886-7F90FFD7CA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0-4823-B886-7F90FFD7CA1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0-4823-B886-7F90FFD7CA19}"/>
                </c:ext>
              </c:extLst>
            </c:dLbl>
            <c:dLbl>
              <c:idx val="1"/>
              <c:layout>
                <c:manualLayout>
                  <c:x val="-4.4380933743208388E-2"/>
                  <c:y val="0.10747948021818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9325542756338"/>
                      <c:h val="0.2495666980359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5D0-4823-B886-7F90FFD7C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Contribution!$D$2:$E$2</c:f>
              <c:strCache>
                <c:ptCount val="2"/>
                <c:pt idx="0">
                  <c:v>World</c:v>
                </c:pt>
                <c:pt idx="1">
                  <c:v>AD</c:v>
                </c:pt>
              </c:strCache>
            </c:strRef>
          </c:cat>
          <c:val>
            <c:numRef>
              <c:f>Contribution!$D$6:$E$6</c:f>
              <c:numCache>
                <c:formatCode>_-* #,##0_-;\-* #,##0_-;_-* "-"??_-;_-@_-</c:formatCode>
                <c:ptCount val="2"/>
                <c:pt idx="0">
                  <c:v>28755.103370986471</c:v>
                </c:pt>
                <c:pt idx="1">
                  <c:v>3824.8966290135304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D0-4823-B886-7F90FFD7C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42591057894138E-3"/>
          <c:y val="9.1580109481663521E-2"/>
          <c:w val="0.50877145622998143"/>
          <c:h val="0.746345259474144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46-4DBC-B8A1-9947075916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46-4DBC-B8A1-9947075916F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6-4DBC-B8A1-9947075916F8}"/>
                </c:ext>
              </c:extLst>
            </c:dLbl>
            <c:dLbl>
              <c:idx val="1"/>
              <c:layout>
                <c:manualLayout>
                  <c:x val="-0.10613826857896069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46-4DBC-B8A1-994707591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Contribution!$D$2:$E$2</c:f>
              <c:strCache>
                <c:ptCount val="2"/>
                <c:pt idx="0">
                  <c:v>World</c:v>
                </c:pt>
                <c:pt idx="1">
                  <c:v>AD</c:v>
                </c:pt>
              </c:strCache>
            </c:strRef>
          </c:cat>
          <c:val>
            <c:numRef>
              <c:f>Contribution!$D$7:$E$7</c:f>
              <c:numCache>
                <c:formatCode>General</c:formatCode>
                <c:ptCount val="2"/>
                <c:pt idx="0" formatCode="_-* #,##0_-;\-* #,##0_-;_-* &quot;-&quot;??_-;_-@_-">
                  <c:v>172493677.44</c:v>
                </c:pt>
                <c:pt idx="1">
                  <c:v>11522322.560000001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46-4DBC-B8A1-994707591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7-4C27-A83F-AD2985AAE1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7-4C27-A83F-AD2985AAE1B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87-4C27-A83F-AD2985AAE1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F87-4C27-A83F-AD2985AAE1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Contribution!$D$2:$E$2</c:f>
              <c:strCache>
                <c:ptCount val="2"/>
                <c:pt idx="0">
                  <c:v>World</c:v>
                </c:pt>
                <c:pt idx="1">
                  <c:v>AD</c:v>
                </c:pt>
              </c:strCache>
            </c:strRef>
          </c:cat>
          <c:val>
            <c:numRef>
              <c:f>Contribution!$D$5:$E$5</c:f>
              <c:numCache>
                <c:formatCode>_-* #,##0_-;\-* #,##0_-;_-* "-"??_-;_-@_-</c:formatCode>
                <c:ptCount val="2"/>
                <c:pt idx="0">
                  <c:v>31547.989440477722</c:v>
                </c:pt>
                <c:pt idx="1">
                  <c:v>12064.510559522276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7-4C27-A83F-AD2985AAE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D02EB-8806-9943-8565-F17067486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DA40E-E8EC-EB4B-9382-A6F2F6E25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0402A-8A2C-9C48-A419-FA8F69528F32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40091-05D5-CB46-9FD9-B2AA44C368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3AAA7-FA32-9746-82B1-DEA1E014A0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1A28-2C15-B248-B2E1-0835CACA01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34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DC192-2322-7F45-A8E5-FEF6A8F7505A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F03A7-3F44-1841-9BB2-F747BCDD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8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F03A7-3F44-1841-9BB2-F747BCDD36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1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8445E-7797-4482-9EBA-D13146818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7060D-3D94-47A8-899D-889C6D00A2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79BBC-9D3C-42B9-8654-041C818AD8B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A2314E-3C58-4DD8-A2BB-27445195D34C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73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487F2-2B97-438C-9A4C-71521F890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75C690-0FFD-4B7A-9EE8-DDB5EA128C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Let’s discuss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E97F9-7FA9-423E-95E1-D8797DB91F0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01A670-FF2E-4ADE-BFE5-7148367068C5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4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F03A7-3F44-1841-9BB2-F747BCDD36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8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B09BA-3B8C-ED4E-9E0F-8E50B6DF5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9BD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01AF75-5918-FD47-8BF2-EBB7A4716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7B717A-C6D2-7544-8E78-6E0EB5BA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25B29A-B1C8-B741-AFB2-EADEA88D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575F3-35AB-4B47-8030-807B8869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110D08-FCF3-5F4E-87BF-6D64B3E4A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2C78EA-27D9-3245-8ED5-301FC992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3DB542-B1EE-8143-BBE0-36D9AB44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SHARING INNOVATION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8972C5-E371-4746-A37E-519367C9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62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2D87DC0-4994-D940-BEAC-CF30B91C2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79739D-62D8-734E-9ED4-4197E485B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A6475B-F08C-E84C-A239-BA32AB52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A2AF92-5130-C246-AC8E-C1BA3868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SHARING INNOVATION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18214D-8C75-B54E-83BE-9263A924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92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endParaRPr lang="en-GB" noProof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0731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900117" y="2529889"/>
            <a:ext cx="5170869" cy="35973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406882" y="2529890"/>
            <a:ext cx="5170273" cy="35980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0" name="Tijdelijke aanduiding voor dianummer 9"/>
          <p:cNvSpPr>
            <a:spLocks noGrp="1" noSelect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  <p:pic>
        <p:nvPicPr>
          <p:cNvPr id="7" name="***Afbeelding 100"/>
          <p:cNvPicPr>
            <a:picLocks noSelect="1"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38" y="-3096"/>
            <a:ext cx="7560982" cy="21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2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D7D36-0AA8-FE46-A793-E555B1E9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A9BD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C418A-1492-D44F-919C-4415C1D0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97F48E-2A35-FC41-B9E6-252E7B5E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47FF9C-3F38-1840-8A52-1813657C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C0B5A9-E7C1-F24F-8E64-27A070D7C9A3}"/>
              </a:ext>
            </a:extLst>
          </p:cNvPr>
          <p:cNvSpPr txBox="1"/>
          <p:nvPr userDrawn="1"/>
        </p:nvSpPr>
        <p:spPr>
          <a:xfrm>
            <a:off x="4257261" y="6464096"/>
            <a:ext cx="3677478" cy="369332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r>
              <a:rPr lang="nl-NL" sz="1400">
                <a:solidFill>
                  <a:srgbClr val="F04E23"/>
                </a:solidFill>
              </a:rPr>
              <a:t>SHARING INNOVATION</a:t>
            </a:r>
          </a:p>
        </p:txBody>
      </p:sp>
    </p:spTree>
    <p:extLst>
      <p:ext uri="{BB962C8B-B14F-4D97-AF65-F5344CB8AC3E}">
        <p14:creationId xmlns:p14="http://schemas.microsoft.com/office/powerpoint/2010/main" val="6911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923D5-9D7D-0D49-A949-CAAD6C2C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A02DCA-38C5-5A44-AABE-4729D7A4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12FF56-246A-464B-BDB6-00522F13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A5FE6A-501D-E04A-8CD8-CA3AE2E2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D0917B-1826-5D4B-BCB8-01A78B1CEF57}"/>
              </a:ext>
            </a:extLst>
          </p:cNvPr>
          <p:cNvSpPr txBox="1"/>
          <p:nvPr userDrawn="1"/>
        </p:nvSpPr>
        <p:spPr>
          <a:xfrm>
            <a:off x="4313583" y="6356350"/>
            <a:ext cx="3677478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nl-NL">
                <a:solidFill>
                  <a:srgbClr val="F04E23"/>
                </a:solidFill>
              </a:rPr>
              <a:t>SHARING INNOVATION</a:t>
            </a:r>
          </a:p>
        </p:txBody>
      </p:sp>
    </p:spTree>
    <p:extLst>
      <p:ext uri="{BB962C8B-B14F-4D97-AF65-F5344CB8AC3E}">
        <p14:creationId xmlns:p14="http://schemas.microsoft.com/office/powerpoint/2010/main" val="140589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BC4FF-37AA-1740-B739-102DD038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A9BD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F1BB58-D089-324A-ABDB-882F3F859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9671E7-5070-494E-925B-8F514AEB8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8334C9-6B67-324E-81D7-8CA9EA70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D8AE26-EC7F-F64E-A834-6803AC06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6D534F5-2704-7C49-B2CB-6C981F8C2274}"/>
              </a:ext>
            </a:extLst>
          </p:cNvPr>
          <p:cNvSpPr txBox="1"/>
          <p:nvPr userDrawn="1"/>
        </p:nvSpPr>
        <p:spPr>
          <a:xfrm>
            <a:off x="4313583" y="6356350"/>
            <a:ext cx="3677478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nl-NL">
                <a:solidFill>
                  <a:srgbClr val="F04E23"/>
                </a:solidFill>
              </a:rPr>
              <a:t>SHARING INNOVATION</a:t>
            </a:r>
          </a:p>
        </p:txBody>
      </p:sp>
    </p:spTree>
    <p:extLst>
      <p:ext uri="{BB962C8B-B14F-4D97-AF65-F5344CB8AC3E}">
        <p14:creationId xmlns:p14="http://schemas.microsoft.com/office/powerpoint/2010/main" val="75368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4AAF3-9B72-404E-8484-E6183813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27A584-C76D-B44C-A66A-4C0E46FF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6BFC3D-3BE9-334F-B02D-DE1979A29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FA5058-6F47-FC4D-B635-6ED6A6047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131C44-473D-2442-B01F-31DD42A78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5015D15-562E-A94C-B61D-2F2D70B0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268C81-66D7-EE42-BC16-320DFEB2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SHARING INNOVATION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E82B30A-159D-8B4D-9E9C-E27BD7EF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5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51070-BAB7-684F-8902-5DD1F133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09D219-C058-0A4C-9714-95714E50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AC2CB1-BCA4-2E4C-94F9-561D8FEE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SHARING INNOVATION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A0D637-825C-CE46-A7D4-5113969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79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38D3C37-9DD6-9443-8C60-11D38D2C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C3BF43-F293-B14A-BD12-82011459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SHARING INNOVATION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107A07-998B-4C46-8CC0-9D2971B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09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1F863-2045-A043-BE7F-8D07F32F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2BE85D-0FEC-234B-A62B-7809A47DA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42B1DB-8F23-304C-89D2-D1959F10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3418E4-A130-C74C-8194-BF6E3C02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792E5A-CBB6-A945-B1EF-127F9153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SHARING INNOVATION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945BFE-5EE8-B54B-824F-1FA9059C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7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856DC-872E-724D-B516-25F32384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A987AE9-4BE1-CC4F-BE6C-7E44CF688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61A79C-E569-1047-B5D7-609CA58BC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C4805C-A56A-A54A-81E9-412746AA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436395-0F90-3443-A1B2-66DE4792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SHARING INNOVATION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FCC0D8-6563-B948-BA4F-469D42B3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60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412249-A33F-4D43-B9A8-1790C71B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14"/>
            <a:ext cx="10515600" cy="1081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84DD2B-0429-E44B-A6E7-4C3A1D0C3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3700"/>
            <a:ext cx="10515600" cy="451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584869-04B3-6641-92D4-DFAC14F6B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9136-4A0C-D640-8588-13C43C30D613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03B2EE-9C73-374A-8BCC-E2ED7084B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501B"/>
                </a:solidFill>
              </a:defRPr>
            </a:lvl1pPr>
          </a:lstStyle>
          <a:p>
            <a:r>
              <a:rPr lang="nl-NL"/>
              <a:t>SHARING INNOVATION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217FFB-DDF3-C64C-BF2F-7322F4867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604A-BE5E-2B40-B440-BCE6B19C1430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FC7DF1A-E535-BF4F-B083-214A93A0613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1174"/>
            <a:ext cx="10515600" cy="0"/>
          </a:xfrm>
          <a:prstGeom prst="line">
            <a:avLst/>
          </a:prstGeom>
          <a:ln>
            <a:solidFill>
              <a:srgbClr val="1E8B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7401718-E551-FF42-AF3C-7A571EDA94F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2554"/>
            <a:ext cx="10515600" cy="0"/>
          </a:xfrm>
          <a:prstGeom prst="line">
            <a:avLst/>
          </a:prstGeom>
          <a:ln>
            <a:solidFill>
              <a:srgbClr val="1E8B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AEA57FF-2208-D34B-8E8E-4E49314B5B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908675"/>
            <a:ext cx="763587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3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A9BD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landcircularhotspot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info@circularhotspot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17.tif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image" Target="../media/image21.png"/><Relationship Id="rId5" Type="http://schemas.openxmlformats.org/officeDocument/2006/relationships/chart" Target="../charts/chart3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chart" Target="../charts/chart2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7F493C0-09A9-D245-AFE6-B8D3BF937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455" y="4245151"/>
            <a:ext cx="5033160" cy="214618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2000" b="1" dirty="0">
                <a:solidFill>
                  <a:schemeClr val="accent2"/>
                </a:solidFill>
              </a:rPr>
              <a:t>CIRCULAR ECONOMY &amp; THE SOCIAL DEVELOPMENT GOALS</a:t>
            </a:r>
            <a:endParaRPr lang="en-GB" sz="2000" b="1" dirty="0">
              <a:solidFill>
                <a:schemeClr val="accent2"/>
              </a:solidFill>
              <a:cs typeface="Calibri"/>
            </a:endParaRPr>
          </a:p>
          <a:p>
            <a:pPr algn="l"/>
            <a:endParaRPr lang="en-GB" sz="2000" b="1">
              <a:solidFill>
                <a:schemeClr val="accent2"/>
              </a:solidFill>
            </a:endParaRPr>
          </a:p>
          <a:p>
            <a:pPr algn="l"/>
            <a:r>
              <a:rPr lang="nl-NL" sz="1400" b="1" dirty="0">
                <a:solidFill>
                  <a:schemeClr val="accent5"/>
                </a:solidFill>
              </a:rPr>
              <a:t>Version 2020</a:t>
            </a:r>
            <a:endParaRPr lang="nl-NL" sz="1400" b="1" dirty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B9E6F0-BE80-F54D-B5F3-08E383A2B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7" y="538480"/>
            <a:ext cx="5498483" cy="58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6523-33C1-DB45-B818-76A47C3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E6D6-54FF-8945-BBE7-D4EB68D7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00"/>
            <a:ext cx="11102788" cy="45132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Circular Economy is happening today</a:t>
            </a:r>
          </a:p>
          <a:p>
            <a:r>
              <a:rPr lang="en-US">
                <a:solidFill>
                  <a:schemeClr val="accent5"/>
                </a:solidFill>
              </a:rPr>
              <a:t>Front-running businesses are embracing it</a:t>
            </a:r>
          </a:p>
          <a:p>
            <a:r>
              <a:rPr lang="en-US">
                <a:solidFill>
                  <a:schemeClr val="accent2"/>
                </a:solidFill>
              </a:rPr>
              <a:t>It is happening in developed and developing countries</a:t>
            </a:r>
          </a:p>
          <a:p>
            <a:r>
              <a:rPr lang="en-US">
                <a:solidFill>
                  <a:schemeClr val="accent5"/>
                </a:solidFill>
              </a:rPr>
              <a:t>It is an opportunity, it is about future markets and continuity</a:t>
            </a:r>
          </a:p>
          <a:p>
            <a:r>
              <a:rPr lang="en-US">
                <a:solidFill>
                  <a:schemeClr val="accent2"/>
                </a:solidFill>
              </a:rPr>
              <a:t>We need to innovate and scale up fast, but businesses can’t do it alone</a:t>
            </a:r>
          </a:p>
          <a:p>
            <a:r>
              <a:rPr lang="en-US">
                <a:solidFill>
                  <a:schemeClr val="accent5"/>
                </a:solidFill>
              </a:rPr>
              <a:t>We need involvement of all actors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65A8-D687-2545-A0AE-8AE00409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AFRICAN PROVERB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2713-2BC9-CA4D-9772-8E5B593B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213" y="2546350"/>
            <a:ext cx="10515600" cy="176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>
                <a:solidFill>
                  <a:schemeClr val="accent2"/>
                </a:solidFill>
              </a:rPr>
              <a:t>“IF YOU WANT TO GO FAST GO ALONE, </a:t>
            </a:r>
          </a:p>
          <a:p>
            <a:pPr marL="0" indent="0">
              <a:buNone/>
            </a:pPr>
            <a:r>
              <a:rPr lang="en-US" sz="4400" i="1">
                <a:solidFill>
                  <a:schemeClr val="accent2"/>
                </a:solidFill>
              </a:rPr>
              <a:t>IF YOU WANT TO GO FAR GO TOGETHER”</a:t>
            </a:r>
          </a:p>
        </p:txBody>
      </p:sp>
    </p:spTree>
    <p:extLst>
      <p:ext uri="{BB962C8B-B14F-4D97-AF65-F5344CB8AC3E}">
        <p14:creationId xmlns:p14="http://schemas.microsoft.com/office/powerpoint/2010/main" val="13124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367A51-FF93-A348-AD68-765F676F8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005" y="2506662"/>
            <a:ext cx="725299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400">
                <a:solidFill>
                  <a:srgbClr val="1A81C4"/>
                </a:solidFill>
              </a:rPr>
              <a:t>JOIN THE GLOBAL </a:t>
            </a:r>
          </a:p>
          <a:p>
            <a:pPr marL="0" indent="0" algn="ctr">
              <a:buNone/>
            </a:pPr>
            <a:r>
              <a:rPr lang="nl-NL" sz="4400">
                <a:solidFill>
                  <a:srgbClr val="1A81C4"/>
                </a:solidFill>
              </a:rPr>
              <a:t>CIRCULAR COMMUNITY</a:t>
            </a:r>
          </a:p>
          <a:p>
            <a:pPr marL="0" indent="0" algn="ctr">
              <a:buNone/>
            </a:pPr>
            <a:endParaRPr lang="nl-NL" sz="4400"/>
          </a:p>
          <a:p>
            <a:pPr marL="0" indent="0" algn="ctr">
              <a:buNone/>
            </a:pPr>
            <a:r>
              <a:rPr lang="nl-NL" sz="2600">
                <a:solidFill>
                  <a:srgbClr val="F04E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www.hollandcircularhotspot.nl</a:t>
            </a:r>
            <a:endParaRPr lang="nl-NL" sz="2600">
              <a:solidFill>
                <a:srgbClr val="F04E23"/>
              </a:solidFill>
            </a:endParaRPr>
          </a:p>
          <a:p>
            <a:pPr marL="0" indent="0" algn="ctr">
              <a:buNone/>
            </a:pPr>
            <a:r>
              <a:rPr lang="nl-NL" sz="2600">
                <a:solidFill>
                  <a:srgbClr val="F04E2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info@circularhotspot.nl</a:t>
            </a:r>
            <a:endParaRPr lang="nl-NL" sz="2600">
              <a:solidFill>
                <a:srgbClr val="F04E23"/>
              </a:solidFill>
            </a:endParaRPr>
          </a:p>
          <a:p>
            <a:pPr marL="0" indent="0" algn="ctr">
              <a:buNone/>
            </a:pPr>
            <a:endParaRPr lang="nl-NL" sz="26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639EAD-0745-CA43-AE1D-59DF00DD2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91" y="1828800"/>
            <a:ext cx="3559786" cy="378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7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344CD9-13E7-FC45-B5FE-BE67A870A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352" y="2997922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>
                <a:solidFill>
                  <a:schemeClr val="accent5"/>
                </a:solidFill>
              </a:rPr>
              <a:t>CIRCULAR ECONOMY &amp; SELECTED SDGs</a:t>
            </a:r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CCE8A0C5-DD68-7F43-AB3D-962EF4706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651" y="1012628"/>
            <a:ext cx="2796952" cy="2977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23F17-D129-7345-8C15-B4B489EF2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872" y="1012627"/>
            <a:ext cx="2132767" cy="29772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A4471A-E0ED-FC4B-A6CD-897AF905E98C}"/>
              </a:ext>
            </a:extLst>
          </p:cNvPr>
          <p:cNvSpPr/>
          <p:nvPr/>
        </p:nvSpPr>
        <p:spPr>
          <a:xfrm>
            <a:off x="3119616" y="5686785"/>
            <a:ext cx="6313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/>
              <a:t>‘Achieving the Global Goals opens up US$12 trillion of market opportunities in the four economic systems food and agriculture, cities, energy and materials, and health and well-being)’ </a:t>
            </a:r>
            <a:endParaRPr lang="en-GB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053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042CD-E52A-E441-B04D-568CBFF94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23" y="1391391"/>
            <a:ext cx="5455723" cy="46530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C95AA4-AAF2-AF4F-82A4-D386406F7C19}"/>
              </a:ext>
            </a:extLst>
          </p:cNvPr>
          <p:cNvSpPr/>
          <p:nvPr/>
        </p:nvSpPr>
        <p:spPr>
          <a:xfrm>
            <a:off x="826323" y="168049"/>
            <a:ext cx="11108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accent5"/>
                </a:solidFill>
                <a:latin typeface="+mj-lt"/>
              </a:rPr>
              <a:t>CIRCULAR ECONOMY &amp; SDG 6: ENSURE AVAILABILITY AND SUSTAINABLE MANAGEMENT OF WATER AND SANITATION FOR ALL</a:t>
            </a:r>
            <a:endParaRPr lang="en-GB" sz="3200" b="1" i="0" u="none" strike="noStrike">
              <a:solidFill>
                <a:schemeClr val="accent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86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C95AA4-AAF2-AF4F-82A4-D386406F7C19}"/>
              </a:ext>
            </a:extLst>
          </p:cNvPr>
          <p:cNvSpPr/>
          <p:nvPr/>
        </p:nvSpPr>
        <p:spPr>
          <a:xfrm>
            <a:off x="826323" y="168049"/>
            <a:ext cx="11108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accent5"/>
                </a:solidFill>
                <a:latin typeface="+mj-lt"/>
              </a:rPr>
              <a:t>CIRCULAR ECONOMY &amp; SDG 6: ENSURE AVAILABILITY AND SUSTAINABLE MANAGEMENT OF WATER AND SANITATION FOR ALL</a:t>
            </a:r>
            <a:endParaRPr lang="en-GB" sz="3200" b="1" i="0" u="none" strike="noStrike">
              <a:solidFill>
                <a:schemeClr val="accent5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A5B2A-149C-D143-A8A2-7DD4E6F4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55" y="1514104"/>
            <a:ext cx="7069613" cy="46406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F63B5D-8963-6A4B-886D-84BD879AAC51}"/>
              </a:ext>
            </a:extLst>
          </p:cNvPr>
          <p:cNvGrpSpPr/>
          <p:nvPr/>
        </p:nvGrpSpPr>
        <p:grpSpPr>
          <a:xfrm>
            <a:off x="9450450" y="4751099"/>
            <a:ext cx="1707480" cy="1403607"/>
            <a:chOff x="9550165" y="4751099"/>
            <a:chExt cx="1707480" cy="1403607"/>
          </a:xfrm>
        </p:grpSpPr>
        <p:pic>
          <p:nvPicPr>
            <p:cNvPr id="12" name="Picture 11" descr="A large white building&#10;&#10;Description automatically generated">
              <a:extLst>
                <a:ext uri="{FF2B5EF4-FFF2-40B4-BE49-F238E27FC236}">
                  <a16:creationId xmlns:a16="http://schemas.microsoft.com/office/drawing/2014/main" id="{528374B9-3B2E-B145-BEC7-471F27473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954"/>
            <a:stretch/>
          </p:blipFill>
          <p:spPr>
            <a:xfrm>
              <a:off x="9550165" y="4751099"/>
              <a:ext cx="1707480" cy="1146048"/>
            </a:xfrm>
            <a:prstGeom prst="rect">
              <a:avLst/>
            </a:prstGeom>
          </p:spPr>
        </p:pic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5861A16A-5C53-E949-B2F6-F1417304D7B6}"/>
                </a:ext>
              </a:extLst>
            </p:cNvPr>
            <p:cNvSpPr txBox="1">
              <a:spLocks/>
            </p:cNvSpPr>
            <p:nvPr/>
          </p:nvSpPr>
          <p:spPr>
            <a:xfrm>
              <a:off x="9550165" y="5879383"/>
              <a:ext cx="1706400" cy="275323"/>
            </a:xfrm>
            <a:prstGeom prst="rect">
              <a:avLst/>
            </a:prstGeom>
            <a:solidFill>
              <a:srgbClr val="5A9BD5"/>
            </a:solidFill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5A9BD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1100">
                  <a:solidFill>
                    <a:schemeClr val="bg1"/>
                  </a:solidFill>
                </a:rPr>
                <a:t>DYECOO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67782-B922-7648-B5A6-83583B61605E}"/>
              </a:ext>
            </a:extLst>
          </p:cNvPr>
          <p:cNvGrpSpPr/>
          <p:nvPr/>
        </p:nvGrpSpPr>
        <p:grpSpPr>
          <a:xfrm>
            <a:off x="9450450" y="3019757"/>
            <a:ext cx="1023423" cy="1593194"/>
            <a:chOff x="9628743" y="2921624"/>
            <a:chExt cx="1023423" cy="15931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19AAC8-8E50-D142-8D29-4373601CE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8743" y="2921624"/>
              <a:ext cx="1023423" cy="1364564"/>
            </a:xfrm>
            <a:prstGeom prst="rect">
              <a:avLst/>
            </a:prstGeom>
          </p:spPr>
        </p:pic>
        <p:sp>
          <p:nvSpPr>
            <p:cNvPr id="14" name="Titel 1">
              <a:extLst>
                <a:ext uri="{FF2B5EF4-FFF2-40B4-BE49-F238E27FC236}">
                  <a16:creationId xmlns:a16="http://schemas.microsoft.com/office/drawing/2014/main" id="{0F9C4ED5-C72F-A14A-A14F-53DD645A9FF0}"/>
                </a:ext>
              </a:extLst>
            </p:cNvPr>
            <p:cNvSpPr txBox="1">
              <a:spLocks/>
            </p:cNvSpPr>
            <p:nvPr/>
          </p:nvSpPr>
          <p:spPr>
            <a:xfrm>
              <a:off x="9640619" y="4243320"/>
              <a:ext cx="999672" cy="271498"/>
            </a:xfrm>
            <a:prstGeom prst="rect">
              <a:avLst/>
            </a:prstGeom>
            <a:solidFill>
              <a:srgbClr val="5A9BD5"/>
            </a:solidFill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5A9BD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1100">
                  <a:solidFill>
                    <a:schemeClr val="bg1"/>
                  </a:solidFill>
                </a:rPr>
                <a:t>FOSVAATJE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DCBB4C-CE11-F74E-81E2-6060A9584964}"/>
              </a:ext>
            </a:extLst>
          </p:cNvPr>
          <p:cNvGrpSpPr/>
          <p:nvPr/>
        </p:nvGrpSpPr>
        <p:grpSpPr>
          <a:xfrm>
            <a:off x="9450450" y="1599963"/>
            <a:ext cx="1807195" cy="1283934"/>
            <a:chOff x="9628743" y="1616410"/>
            <a:chExt cx="1807195" cy="12839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710893-CFB5-0F4D-B75D-72B5903C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743" y="1616410"/>
              <a:ext cx="1807195" cy="1012029"/>
            </a:xfrm>
            <a:prstGeom prst="rect">
              <a:avLst/>
            </a:prstGeom>
          </p:spPr>
        </p:pic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BD5AD3F8-745F-434B-B143-6450CABA9DC9}"/>
                </a:ext>
              </a:extLst>
            </p:cNvPr>
            <p:cNvSpPr txBox="1">
              <a:spLocks/>
            </p:cNvSpPr>
            <p:nvPr/>
          </p:nvSpPr>
          <p:spPr>
            <a:xfrm>
              <a:off x="9640618" y="2585753"/>
              <a:ext cx="1706399" cy="314591"/>
            </a:xfrm>
            <a:prstGeom prst="rect">
              <a:avLst/>
            </a:prstGeom>
            <a:solidFill>
              <a:srgbClr val="5A9BD5"/>
            </a:solidFill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5A9BD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1100">
                  <a:solidFill>
                    <a:schemeClr val="bg1"/>
                  </a:solidFill>
                </a:rPr>
                <a:t>THE OCEAN CLEANUP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83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C95AA4-AAF2-AF4F-82A4-D386406F7C19}"/>
              </a:ext>
            </a:extLst>
          </p:cNvPr>
          <p:cNvSpPr/>
          <p:nvPr/>
        </p:nvSpPr>
        <p:spPr>
          <a:xfrm>
            <a:off x="826323" y="168049"/>
            <a:ext cx="1110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accent5"/>
                </a:solidFill>
                <a:latin typeface="+mj-lt"/>
              </a:rPr>
              <a:t>CIRCULAR ECONOMY &amp; SDG 7: AFFORDABLE AND CLEAN ENERGY</a:t>
            </a:r>
            <a:endParaRPr lang="en-GB" sz="3200" b="1" i="0" u="none" strike="noStrike">
              <a:solidFill>
                <a:schemeClr val="accent5"/>
              </a:solidFill>
              <a:effectLst/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CA0F1D-9FDF-404D-9E17-C731BCFC3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22" y="1400893"/>
            <a:ext cx="5360722" cy="48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BBC0E70-28FB-F945-8761-7378A199B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510" y="1353461"/>
            <a:ext cx="3384100" cy="3110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C95AA4-AAF2-AF4F-82A4-D386406F7C19}"/>
              </a:ext>
            </a:extLst>
          </p:cNvPr>
          <p:cNvSpPr/>
          <p:nvPr/>
        </p:nvSpPr>
        <p:spPr>
          <a:xfrm>
            <a:off x="826323" y="168049"/>
            <a:ext cx="1110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accent5"/>
                </a:solidFill>
                <a:latin typeface="+mj-lt"/>
              </a:rPr>
              <a:t>CIRCULAR ECONOMY &amp; SDG 7: AFFORDABLE AND CLEAN ENERGY</a:t>
            </a:r>
            <a:endParaRPr lang="en-GB" sz="3200" b="1" i="0" u="none" strike="noStrike">
              <a:solidFill>
                <a:schemeClr val="accent5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874DF-378F-A644-A02D-1D77359F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59" y="1691286"/>
            <a:ext cx="3956881" cy="34151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6F8834-20B7-C047-98F3-6916377D1718}"/>
              </a:ext>
            </a:extLst>
          </p:cNvPr>
          <p:cNvGrpSpPr/>
          <p:nvPr/>
        </p:nvGrpSpPr>
        <p:grpSpPr>
          <a:xfrm>
            <a:off x="5747830" y="4702629"/>
            <a:ext cx="1950843" cy="1449166"/>
            <a:chOff x="9097600" y="1487373"/>
            <a:chExt cx="1950843" cy="14491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A7125B-BA68-DA4B-BCEC-6B5CFF810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7600" y="1487373"/>
              <a:ext cx="1944030" cy="1093517"/>
            </a:xfrm>
            <a:prstGeom prst="rect">
              <a:avLst/>
            </a:prstGeom>
          </p:spPr>
        </p:pic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D1D41BB4-9DED-2A48-AC5A-75E7189624FF}"/>
                </a:ext>
              </a:extLst>
            </p:cNvPr>
            <p:cNvSpPr txBox="1">
              <a:spLocks/>
            </p:cNvSpPr>
            <p:nvPr/>
          </p:nvSpPr>
          <p:spPr>
            <a:xfrm>
              <a:off x="9104414" y="2576798"/>
              <a:ext cx="1944029" cy="359741"/>
            </a:xfrm>
            <a:prstGeom prst="rect">
              <a:avLst/>
            </a:prstGeom>
            <a:solidFill>
              <a:srgbClr val="5A9BD5"/>
            </a:solidFill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5A9BD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1100">
                  <a:solidFill>
                    <a:schemeClr val="bg1"/>
                  </a:solidFill>
                </a:rPr>
                <a:t>MINI MOTO COOKSTOVE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419A11-E780-374F-B01A-21099D03D640}"/>
              </a:ext>
            </a:extLst>
          </p:cNvPr>
          <p:cNvGrpSpPr/>
          <p:nvPr/>
        </p:nvGrpSpPr>
        <p:grpSpPr>
          <a:xfrm>
            <a:off x="9405604" y="1353461"/>
            <a:ext cx="1944030" cy="1243477"/>
            <a:chOff x="6794376" y="3231943"/>
            <a:chExt cx="1944030" cy="12434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3D3AB1-7FE4-DB4B-B197-280176176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4376" y="3231943"/>
              <a:ext cx="1944029" cy="1093516"/>
            </a:xfrm>
            <a:prstGeom prst="rect">
              <a:avLst/>
            </a:prstGeom>
          </p:spPr>
        </p:pic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7B694C1C-82E2-134C-B113-46DBFB15065B}"/>
                </a:ext>
              </a:extLst>
            </p:cNvPr>
            <p:cNvSpPr txBox="1">
              <a:spLocks/>
            </p:cNvSpPr>
            <p:nvPr/>
          </p:nvSpPr>
          <p:spPr>
            <a:xfrm>
              <a:off x="6794377" y="4115679"/>
              <a:ext cx="1944029" cy="359741"/>
            </a:xfrm>
            <a:prstGeom prst="rect">
              <a:avLst/>
            </a:prstGeom>
            <a:solidFill>
              <a:srgbClr val="5A9BD5"/>
            </a:solidFill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5A9BD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1100">
                  <a:solidFill>
                    <a:schemeClr val="bg1"/>
                  </a:solidFill>
                </a:rPr>
                <a:t>WASTE TRANSFORMERS</a:t>
              </a:r>
            </a:p>
          </p:txBody>
        </p:sp>
      </p:grpSp>
      <p:pic>
        <p:nvPicPr>
          <p:cNvPr id="19" name="Picture 1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3AC892A-D797-7E4D-884B-3BA122D381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604" y="2847888"/>
            <a:ext cx="1944029" cy="1458021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929EAD80-D607-D14B-830F-69670E872856}"/>
              </a:ext>
            </a:extLst>
          </p:cNvPr>
          <p:cNvSpPr txBox="1">
            <a:spLocks/>
          </p:cNvSpPr>
          <p:nvPr/>
        </p:nvSpPr>
        <p:spPr>
          <a:xfrm>
            <a:off x="9405603" y="3946168"/>
            <a:ext cx="1944029" cy="359741"/>
          </a:xfrm>
          <a:prstGeom prst="rect">
            <a:avLst/>
          </a:prstGeom>
          <a:solidFill>
            <a:srgbClr val="5A9B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A9BD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00">
                <a:solidFill>
                  <a:schemeClr val="bg1"/>
                </a:solidFill>
              </a:rPr>
              <a:t>GREENMILLS, RENEWI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58925E-C072-EA47-8E10-3F7E5961DE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0" y="4714955"/>
            <a:ext cx="3218212" cy="1072737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72008CC8-65AC-DB45-98B5-D44EE7322E37}"/>
              </a:ext>
            </a:extLst>
          </p:cNvPr>
          <p:cNvSpPr txBox="1">
            <a:spLocks/>
          </p:cNvSpPr>
          <p:nvPr/>
        </p:nvSpPr>
        <p:spPr>
          <a:xfrm>
            <a:off x="8131420" y="5787692"/>
            <a:ext cx="3218212" cy="359741"/>
          </a:xfrm>
          <a:prstGeom prst="rect">
            <a:avLst/>
          </a:prstGeom>
          <a:solidFill>
            <a:srgbClr val="5A9B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A9BD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00">
                <a:solidFill>
                  <a:schemeClr val="bg1"/>
                </a:solidFill>
              </a:rPr>
              <a:t>SMART CRUSHER</a:t>
            </a:r>
          </a:p>
        </p:txBody>
      </p:sp>
    </p:spTree>
    <p:extLst>
      <p:ext uri="{BB962C8B-B14F-4D97-AF65-F5344CB8AC3E}">
        <p14:creationId xmlns:p14="http://schemas.microsoft.com/office/powerpoint/2010/main" val="302334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BA86C3-3AA3-2844-99D0-96AC0D940BCA}"/>
              </a:ext>
            </a:extLst>
          </p:cNvPr>
          <p:cNvSpPr/>
          <p:nvPr/>
        </p:nvSpPr>
        <p:spPr>
          <a:xfrm>
            <a:off x="862298" y="1567888"/>
            <a:ext cx="3123860" cy="457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F13304F-13D8-4C31-A278-208700D36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093922"/>
              </p:ext>
            </p:extLst>
          </p:nvPr>
        </p:nvGraphicFramePr>
        <p:xfrm>
          <a:off x="1059957" y="1377480"/>
          <a:ext cx="1970614" cy="132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112A845-15FF-45E0-B5BB-033599C727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1909" y="2703043"/>
            <a:ext cx="291470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>
                <a:solidFill>
                  <a:schemeClr val="accent2"/>
                </a:solidFill>
              </a:rPr>
              <a:t>GHG emissions reduction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DD141F6-DC07-4313-91E9-DD385AA1F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287261"/>
              </p:ext>
            </p:extLst>
          </p:nvPr>
        </p:nvGraphicFramePr>
        <p:xfrm>
          <a:off x="6072620" y="1629102"/>
          <a:ext cx="3068876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951F42D-21CD-46B0-BBF3-EC181ECD364D}"/>
              </a:ext>
            </a:extLst>
          </p:cNvPr>
          <p:cNvSpPr txBox="1"/>
          <p:nvPr/>
        </p:nvSpPr>
        <p:spPr>
          <a:xfrm>
            <a:off x="880013" y="4286902"/>
            <a:ext cx="196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Coal substitution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3CAE651-2C8F-4F45-9033-FD18DEB97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164499"/>
              </p:ext>
            </p:extLst>
          </p:nvPr>
        </p:nvGraphicFramePr>
        <p:xfrm>
          <a:off x="1535857" y="4769862"/>
          <a:ext cx="1844815" cy="132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2D2CC7C-B51E-49C8-8D02-ED14FE48F6E3}"/>
              </a:ext>
            </a:extLst>
          </p:cNvPr>
          <p:cNvSpPr txBox="1"/>
          <p:nvPr/>
        </p:nvSpPr>
        <p:spPr>
          <a:xfrm>
            <a:off x="880013" y="5831510"/>
            <a:ext cx="324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Inorganic fertiliser substitution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FB912D1-D2C3-41DE-9707-701BB237B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842373"/>
              </p:ext>
            </p:extLst>
          </p:nvPr>
        </p:nvGraphicFramePr>
        <p:xfrm>
          <a:off x="880013" y="3112528"/>
          <a:ext cx="2151336" cy="132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11062905-DA47-4141-96B4-6009585E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09" y="26854"/>
            <a:ext cx="10900689" cy="1325563"/>
          </a:xfrm>
        </p:spPr>
        <p:txBody>
          <a:bodyPr/>
          <a:lstStyle/>
          <a:p>
            <a:r>
              <a:rPr lang="en-GB" sz="4000"/>
              <a:t>ZOOMING IN ON ANEAROBIC DIGESTION</a:t>
            </a:r>
            <a:br>
              <a:rPr lang="en-GB" sz="4000"/>
            </a:br>
            <a:r>
              <a:rPr lang="en-GB" sz="1800">
                <a:solidFill>
                  <a:schemeClr val="accent2"/>
                </a:solidFill>
              </a:rPr>
              <a:t>GLOBAL POTENTIAL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B0FEDA4-EB46-0747-9A0A-D28BEEFC85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50" y="6170032"/>
            <a:ext cx="1656826" cy="479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Content Placeholder 4">
            <a:extLst>
              <a:ext uri="{FF2B5EF4-FFF2-40B4-BE49-F238E27FC236}">
                <a16:creationId xmlns:a16="http://schemas.microsoft.com/office/drawing/2014/main" id="{A68A220B-D072-0840-86A3-3C44B60FB7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513" y="4011749"/>
            <a:ext cx="1217149" cy="12171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AC684F9-8FA3-CE4C-80C1-174D8776A69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694" y="2359881"/>
            <a:ext cx="1217149" cy="12171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BACE4D8-417F-8242-A981-F3852B75C4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469" y="2382675"/>
            <a:ext cx="1217149" cy="121714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21D9AAD-E5FE-F947-BB86-99EBBB3F848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703" y="2359867"/>
            <a:ext cx="1217149" cy="12171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F412F29-940B-2C4D-84B6-064FDB323D1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937" y="2359868"/>
            <a:ext cx="1217149" cy="12171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B2A874E-223C-0A49-9F68-F48E32F424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953" y="3999741"/>
            <a:ext cx="1217149" cy="12171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EF3F25D-718E-CC4D-AA9B-7AF617FFC3B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843" y="3999741"/>
            <a:ext cx="1217149" cy="121714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50B8B0-6F07-E642-97B4-6AEBA792210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733" y="3999743"/>
            <a:ext cx="1217149" cy="121714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65235E-6B05-DF4B-89E4-777528DB44C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623" y="3999744"/>
            <a:ext cx="1217149" cy="12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 build="p"/>
      <p:bldP spid="18" grpId="0"/>
      <p:bldGraphic spid="19" grpId="0">
        <p:bldAsOne/>
      </p:bldGraphic>
      <p:bldP spid="20" grpId="0"/>
      <p:bldGraphic spid="2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B3699C4A-9E10-4C60-AF12-11DB9EF73150}"/>
              </a:ext>
            </a:extLst>
          </p:cNvPr>
          <p:cNvSpPr txBox="1">
            <a:spLocks/>
          </p:cNvSpPr>
          <p:nvPr/>
        </p:nvSpPr>
        <p:spPr>
          <a:xfrm>
            <a:off x="668934" y="108687"/>
            <a:ext cx="11558980" cy="1094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accent5"/>
                </a:solidFill>
              </a:rPr>
              <a:t>REALISING THE POTENTIAL OF ANAEROBIC DIGESTION</a:t>
            </a:r>
          </a:p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accent2"/>
                </a:solidFill>
              </a:rPr>
              <a:t>POLICY OPTIONS TO STIMULATE THE AD MARKET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11A2DF-D149-4E0D-A28C-CCAD743694A1}"/>
              </a:ext>
            </a:extLst>
          </p:cNvPr>
          <p:cNvSpPr/>
          <p:nvPr/>
        </p:nvSpPr>
        <p:spPr>
          <a:xfrm>
            <a:off x="633019" y="1305716"/>
            <a:ext cx="3840085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/>
                </a:solidFill>
              </a:rPr>
              <a:t>Removal of fossil fuel subsidies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/>
                </a:solidFill>
              </a:rPr>
              <a:t>Net zero emissions by 2040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/>
                </a:solidFill>
              </a:rPr>
              <a:t>Biogas targets in energy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/>
                </a:solidFill>
              </a:rPr>
              <a:t>AD in GHG abatement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/>
                </a:solidFill>
              </a:rPr>
              <a:t>Renewable energy incentives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/>
                </a:solidFill>
              </a:rPr>
              <a:t>Enabling safe trading and use of digestate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/>
                </a:solidFill>
              </a:rPr>
              <a:t>Circular economy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/>
                </a:solidFill>
              </a:rPr>
              <a:t>Preferred method of treatment </a:t>
            </a:r>
          </a:p>
        </p:txBody>
      </p:sp>
      <p:pic>
        <p:nvPicPr>
          <p:cNvPr id="8" name="Picture 2" descr="Image result for anaerobic digestion site">
            <a:extLst>
              <a:ext uri="{FF2B5EF4-FFF2-40B4-BE49-F238E27FC236}">
                <a16:creationId xmlns:a16="http://schemas.microsoft.com/office/drawing/2014/main" id="{855D08FB-5C4B-47E2-AD46-D684C3F07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522" y="1317306"/>
            <a:ext cx="3457805" cy="500829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A6FCCA-0297-4C0B-8CAC-3878A6490A30}"/>
              </a:ext>
            </a:extLst>
          </p:cNvPr>
          <p:cNvSpPr/>
          <p:nvPr/>
        </p:nvSpPr>
        <p:spPr>
          <a:xfrm>
            <a:off x="2157411" y="3269384"/>
            <a:ext cx="7153278" cy="43577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>
              <a:solidFill>
                <a:srgbClr val="86133E"/>
              </a:solidFill>
              <a:latin typeface="Arial Narrow" pitchFamily="34"/>
              <a:ea typeface="Arial MT Cn"/>
              <a:cs typeface="Arial MT C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FB359-FE33-F043-AB4B-6A0D944A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21" y="4120738"/>
            <a:ext cx="2274415" cy="6587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666A47-A808-1B4B-BB44-342BFC52489F}"/>
              </a:ext>
            </a:extLst>
          </p:cNvPr>
          <p:cNvSpPr/>
          <p:nvPr/>
        </p:nvSpPr>
        <p:spPr>
          <a:xfrm>
            <a:off x="8320692" y="1317306"/>
            <a:ext cx="3427793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2"/>
                </a:solidFill>
              </a:rPr>
              <a:t>Food waste management requirements for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2"/>
                </a:solidFill>
              </a:rPr>
              <a:t>Nutrient recovery plans for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2"/>
                </a:solidFill>
              </a:rPr>
              <a:t>Improved sanitation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2"/>
                </a:solidFill>
              </a:rPr>
              <a:t>Separate food waste collections for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2"/>
                </a:solidFill>
              </a:rPr>
              <a:t>Sustainability and GHG criteria for agricultural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2"/>
                </a:solidFill>
              </a:rPr>
              <a:t>Govt. spending on biomethane infrastructure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354C2-90B0-6240-B4C7-6D60F40B081A}"/>
              </a:ext>
            </a:extLst>
          </p:cNvPr>
          <p:cNvSpPr/>
          <p:nvPr/>
        </p:nvSpPr>
        <p:spPr>
          <a:xfrm>
            <a:off x="870922" y="4893512"/>
            <a:ext cx="3796481" cy="903368"/>
          </a:xfrm>
          <a:prstGeom prst="rect">
            <a:avLst/>
          </a:prstGeom>
          <a:solidFill>
            <a:srgbClr val="FFA01A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53F3C"/>
                </a:solidFill>
              </a:rPr>
              <a:t>JOIN US NOW AND BE PART OF THE BIOGAS REVOLUTION!</a:t>
            </a:r>
          </a:p>
          <a:p>
            <a:pPr algn="ctr"/>
            <a:r>
              <a:rPr lang="en-GB">
                <a:solidFill>
                  <a:srgbClr val="053F3C"/>
                </a:solidFill>
              </a:rPr>
              <a:t>www.worldbiogasassociation.org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1D233-5912-1840-8974-B27E600FA4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21" y="5856255"/>
            <a:ext cx="3796482" cy="4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344CD9-13E7-FC45-B5FE-BE67A870A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352" y="2997922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>
                <a:solidFill>
                  <a:schemeClr val="accent5"/>
                </a:solidFill>
              </a:rPr>
              <a:t>FINAL REMARKS</a:t>
            </a:r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CCE8A0C5-DD68-7F43-AB3D-962EF4706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651" y="1012628"/>
            <a:ext cx="2796952" cy="29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4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C88226F7369408F45FBC7E7E2316E" ma:contentTypeVersion="14" ma:contentTypeDescription="Create a new document." ma:contentTypeScope="" ma:versionID="8411d86f6fca1e45c761bf6678dcd88d">
  <xsd:schema xmlns:xsd="http://www.w3.org/2001/XMLSchema" xmlns:xs="http://www.w3.org/2001/XMLSchema" xmlns:p="http://schemas.microsoft.com/office/2006/metadata/properties" xmlns:ns2="042af365-f1c4-4c39-84d8-98c8116799b4" xmlns:ns3="cd29dd34-0d53-4f56-a7f1-d787ab0c1282" targetNamespace="http://schemas.microsoft.com/office/2006/metadata/properties" ma:root="true" ma:fieldsID="982b039b5342bf6a8279b2aa2f7a3fa3" ns2:_="" ns3:_="">
    <xsd:import namespace="042af365-f1c4-4c39-84d8-98c8116799b4"/>
    <xsd:import namespace="cd29dd34-0d53-4f56-a7f1-d787ab0c1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Ev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af365-f1c4-4c39-84d8-98c811679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Afmeldingsstatus" ma:internalName="Afmeldingsstatus">
      <xsd:simpleType>
        <xsd:restriction base="dms:Text"/>
      </xsd:simpleType>
    </xsd:element>
    <xsd:element name="Eventtype" ma:index="21" nillable="true" ma:displayName="Event type" ma:format="Dropdown" ma:internalName="Event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9dd34-0d53-4f56-a7f1-d787ab0c1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type xmlns="042af365-f1c4-4c39-84d8-98c8116799b4" xsi:nil="true"/>
    <_Flow_SignoffStatus xmlns="042af365-f1c4-4c39-84d8-98c8116799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6AB3D-E068-4439-BF6E-4229FB035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af365-f1c4-4c39-84d8-98c8116799b4"/>
    <ds:schemaRef ds:uri="cd29dd34-0d53-4f56-a7f1-d787ab0c1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0CDD3-8E5A-4FB6-A7F5-FEE1DF67A660}">
  <ds:schemaRefs>
    <ds:schemaRef ds:uri="http://schemas.microsoft.com/office/2006/metadata/properties"/>
    <ds:schemaRef ds:uri="http://schemas.microsoft.com/office/infopath/2007/PartnerControls"/>
    <ds:schemaRef ds:uri="042af365-f1c4-4c39-84d8-98c8116799b4"/>
  </ds:schemaRefs>
</ds:datastoreItem>
</file>

<file path=customXml/itemProps3.xml><?xml version="1.0" encoding="utf-8"?>
<ds:datastoreItem xmlns:ds="http://schemas.openxmlformats.org/officeDocument/2006/customXml" ds:itemID="{9871C845-FA86-43EF-A225-B728AAF60F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PowerPoint Presentation</vt:lpstr>
      <vt:lpstr>CIRCULAR ECONOMY &amp; SELECTED SDGs</vt:lpstr>
      <vt:lpstr>PowerPoint Presentation</vt:lpstr>
      <vt:lpstr>PowerPoint Presentation</vt:lpstr>
      <vt:lpstr>PowerPoint Presentation</vt:lpstr>
      <vt:lpstr>PowerPoint Presentation</vt:lpstr>
      <vt:lpstr>ZOOMING IN ON ANEAROBIC DIGESTION GLOBAL POTENTIAL </vt:lpstr>
      <vt:lpstr>PowerPoint Presentation</vt:lpstr>
      <vt:lpstr>FINAL REMARKS</vt:lpstr>
      <vt:lpstr>TAKE AWAYS</vt:lpstr>
      <vt:lpstr>AFRICAN PROVERB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Freek van Eijk</dc:creator>
  <cp:revision>7</cp:revision>
  <dcterms:created xsi:type="dcterms:W3CDTF">2019-12-09T07:05:09Z</dcterms:created>
  <dcterms:modified xsi:type="dcterms:W3CDTF">2020-05-26T02:12:55Z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0x010100F17C88226F7369408F45FBC7E7E2316E</vt:lpwstr>
  </property>
</Properties>
</file>